
<file path=[Content_Types].xml><?xml version="1.0" encoding="utf-8"?>
<Types xmlns="http://schemas.openxmlformats.org/package/2006/content-types">
  <Default Extension="emf" ContentType="image/x-emf"/>
  <Default Extension="gif" ContentType="image/gif"/>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Lst>
  <p:notesMasterIdLst>
    <p:notesMasterId r:id="rId39"/>
  </p:notesMasterIdLst>
  <p:handoutMasterIdLst>
    <p:handoutMasterId r:id="rId40"/>
  </p:handoutMasterIdLst>
  <p:sldIdLst>
    <p:sldId id="506" r:id="rId3"/>
    <p:sldId id="578" r:id="rId4"/>
    <p:sldId id="262" r:id="rId5"/>
    <p:sldId id="388" r:id="rId6"/>
    <p:sldId id="440" r:id="rId7"/>
    <p:sldId id="512" r:id="rId8"/>
    <p:sldId id="441" r:id="rId9"/>
    <p:sldId id="528" r:id="rId10"/>
    <p:sldId id="514" r:id="rId11"/>
    <p:sldId id="529" r:id="rId12"/>
    <p:sldId id="530" r:id="rId13"/>
    <p:sldId id="579" r:id="rId14"/>
    <p:sldId id="537" r:id="rId15"/>
    <p:sldId id="541" r:id="rId16"/>
    <p:sldId id="538" r:id="rId17"/>
    <p:sldId id="539" r:id="rId18"/>
    <p:sldId id="542" r:id="rId19"/>
    <p:sldId id="543" r:id="rId20"/>
    <p:sldId id="544" r:id="rId21"/>
    <p:sldId id="545" r:id="rId22"/>
    <p:sldId id="546" r:id="rId23"/>
    <p:sldId id="552" r:id="rId24"/>
    <p:sldId id="553" r:id="rId25"/>
    <p:sldId id="554" r:id="rId26"/>
    <p:sldId id="556" r:id="rId27"/>
    <p:sldId id="557" r:id="rId28"/>
    <p:sldId id="558" r:id="rId29"/>
    <p:sldId id="559" r:id="rId30"/>
    <p:sldId id="580" r:id="rId31"/>
    <p:sldId id="284" r:id="rId32"/>
    <p:sldId id="508" r:id="rId33"/>
    <p:sldId id="572" r:id="rId34"/>
    <p:sldId id="573" r:id="rId35"/>
    <p:sldId id="574" r:id="rId36"/>
    <p:sldId id="581" r:id="rId37"/>
    <p:sldId id="395" r:id="rId38"/>
  </p:sldIdLst>
  <p:sldSz cx="9144000" cy="5143500" type="screen16x9"/>
  <p:notesSz cx="6858000" cy="9144000"/>
  <p:defaultTextStyle>
    <a:defPPr>
      <a:defRPr lang="en-US"/>
    </a:defPPr>
    <a:lvl1pPr marL="0" algn="l" defTabSz="457166" rtl="0" eaLnBrk="1" latinLnBrk="0" hangingPunct="1">
      <a:defRPr sz="1800" kern="1200">
        <a:solidFill>
          <a:schemeClr val="tx1"/>
        </a:solidFill>
        <a:latin typeface="+mn-lt"/>
        <a:ea typeface="+mn-ea"/>
        <a:cs typeface="+mn-cs"/>
      </a:defRPr>
    </a:lvl1pPr>
    <a:lvl2pPr marL="457166" algn="l" defTabSz="457166" rtl="0" eaLnBrk="1" latinLnBrk="0" hangingPunct="1">
      <a:defRPr sz="1800" kern="1200">
        <a:solidFill>
          <a:schemeClr val="tx1"/>
        </a:solidFill>
        <a:latin typeface="+mn-lt"/>
        <a:ea typeface="+mn-ea"/>
        <a:cs typeface="+mn-cs"/>
      </a:defRPr>
    </a:lvl2pPr>
    <a:lvl3pPr marL="914333" algn="l" defTabSz="457166" rtl="0" eaLnBrk="1" latinLnBrk="0" hangingPunct="1">
      <a:defRPr sz="1800" kern="1200">
        <a:solidFill>
          <a:schemeClr val="tx1"/>
        </a:solidFill>
        <a:latin typeface="+mn-lt"/>
        <a:ea typeface="+mn-ea"/>
        <a:cs typeface="+mn-cs"/>
      </a:defRPr>
    </a:lvl3pPr>
    <a:lvl4pPr marL="1371499" algn="l" defTabSz="457166" rtl="0" eaLnBrk="1" latinLnBrk="0" hangingPunct="1">
      <a:defRPr sz="1800" kern="1200">
        <a:solidFill>
          <a:schemeClr val="tx1"/>
        </a:solidFill>
        <a:latin typeface="+mn-lt"/>
        <a:ea typeface="+mn-ea"/>
        <a:cs typeface="+mn-cs"/>
      </a:defRPr>
    </a:lvl4pPr>
    <a:lvl5pPr marL="1828666" algn="l" defTabSz="457166" rtl="0" eaLnBrk="1" latinLnBrk="0" hangingPunct="1">
      <a:defRPr sz="1800" kern="1200">
        <a:solidFill>
          <a:schemeClr val="tx1"/>
        </a:solidFill>
        <a:latin typeface="+mn-lt"/>
        <a:ea typeface="+mn-ea"/>
        <a:cs typeface="+mn-cs"/>
      </a:defRPr>
    </a:lvl5pPr>
    <a:lvl6pPr marL="2285832" algn="l" defTabSz="457166" rtl="0" eaLnBrk="1" latinLnBrk="0" hangingPunct="1">
      <a:defRPr sz="1800" kern="1200">
        <a:solidFill>
          <a:schemeClr val="tx1"/>
        </a:solidFill>
        <a:latin typeface="+mn-lt"/>
        <a:ea typeface="+mn-ea"/>
        <a:cs typeface="+mn-cs"/>
      </a:defRPr>
    </a:lvl6pPr>
    <a:lvl7pPr marL="2742998" algn="l" defTabSz="457166" rtl="0" eaLnBrk="1" latinLnBrk="0" hangingPunct="1">
      <a:defRPr sz="1800" kern="1200">
        <a:solidFill>
          <a:schemeClr val="tx1"/>
        </a:solidFill>
        <a:latin typeface="+mn-lt"/>
        <a:ea typeface="+mn-ea"/>
        <a:cs typeface="+mn-cs"/>
      </a:defRPr>
    </a:lvl7pPr>
    <a:lvl8pPr marL="3200165" algn="l" defTabSz="457166" rtl="0" eaLnBrk="1" latinLnBrk="0" hangingPunct="1">
      <a:defRPr sz="1800" kern="1200">
        <a:solidFill>
          <a:schemeClr val="tx1"/>
        </a:solidFill>
        <a:latin typeface="+mn-lt"/>
        <a:ea typeface="+mn-ea"/>
        <a:cs typeface="+mn-cs"/>
      </a:defRPr>
    </a:lvl8pPr>
    <a:lvl9pPr marL="3657331" algn="l" defTabSz="457166"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7070FF"/>
    <a:srgbClr val="FF8A8B"/>
    <a:srgbClr val="8A8BFF"/>
    <a:srgbClr val="FF5C00"/>
    <a:srgbClr val="FF5D00"/>
    <a:srgbClr val="3F80CD"/>
    <a:srgbClr val="235F9C"/>
    <a:srgbClr val="001A5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875"/>
    <p:restoredTop sz="63042" autoAdjust="0"/>
  </p:normalViewPr>
  <p:slideViewPr>
    <p:cSldViewPr snapToGrid="0" snapToObjects="1">
      <p:cViewPr varScale="1">
        <p:scale>
          <a:sx n="162" d="100"/>
          <a:sy n="162" d="100"/>
        </p:scale>
        <p:origin x="472" y="1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5" d="100"/>
          <a:sy n="95" d="100"/>
        </p:scale>
        <p:origin x="3720" y="19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notesMaster" Target="notesMasters/notes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handoutMaster" Target="handoutMasters/handout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47F71E0-0D53-DC45-B2CB-C90849DC5EA0}"/>
              </a:ext>
            </a:extLst>
          </p:cNvPr>
          <p:cNvSpPr>
            <a:spLocks noGrp="1"/>
          </p:cNvSpPr>
          <p:nvPr>
            <p:ph type="hdr" sz="quarter"/>
          </p:nvPr>
        </p:nvSpPr>
        <p:spPr>
          <a:xfrm>
            <a:off x="0" y="0"/>
            <a:ext cx="2971800" cy="459317"/>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8A5AE21-28DC-384A-9615-D2A234C1720F}"/>
              </a:ext>
            </a:extLst>
          </p:cNvPr>
          <p:cNvSpPr>
            <a:spLocks noGrp="1"/>
          </p:cNvSpPr>
          <p:nvPr>
            <p:ph type="dt" sz="quarter" idx="1"/>
          </p:nvPr>
        </p:nvSpPr>
        <p:spPr>
          <a:xfrm>
            <a:off x="3885010" y="0"/>
            <a:ext cx="2971800" cy="459317"/>
          </a:xfrm>
          <a:prstGeom prst="rect">
            <a:avLst/>
          </a:prstGeom>
        </p:spPr>
        <p:txBody>
          <a:bodyPr vert="horz" lIns="91440" tIns="45720" rIns="91440" bIns="45720" rtlCol="0"/>
          <a:lstStyle>
            <a:lvl1pPr algn="r">
              <a:defRPr sz="1200"/>
            </a:lvl1pPr>
          </a:lstStyle>
          <a:p>
            <a:fld id="{51727395-C8D8-FC4E-A947-CB2BD1422AA7}" type="datetimeFigureOut">
              <a:rPr lang="en-US" smtClean="0"/>
              <a:t>6/3/21</a:t>
            </a:fld>
            <a:endParaRPr lang="en-US"/>
          </a:p>
        </p:txBody>
      </p:sp>
      <p:sp>
        <p:nvSpPr>
          <p:cNvPr id="4" name="Footer Placeholder 3">
            <a:extLst>
              <a:ext uri="{FF2B5EF4-FFF2-40B4-BE49-F238E27FC236}">
                <a16:creationId xmlns:a16="http://schemas.microsoft.com/office/drawing/2014/main" id="{C80266FC-5661-134A-A28E-52A0750FBAD1}"/>
              </a:ext>
            </a:extLst>
          </p:cNvPr>
          <p:cNvSpPr>
            <a:spLocks noGrp="1"/>
          </p:cNvSpPr>
          <p:nvPr>
            <p:ph type="ftr" sz="quarter" idx="2"/>
          </p:nvPr>
        </p:nvSpPr>
        <p:spPr>
          <a:xfrm>
            <a:off x="0" y="8684685"/>
            <a:ext cx="2971800" cy="459316"/>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3260C2E-86CE-434C-81DE-82F82C9B8D9C}"/>
              </a:ext>
            </a:extLst>
          </p:cNvPr>
          <p:cNvSpPr>
            <a:spLocks noGrp="1"/>
          </p:cNvSpPr>
          <p:nvPr>
            <p:ph type="sldNum" sz="quarter" idx="3"/>
          </p:nvPr>
        </p:nvSpPr>
        <p:spPr>
          <a:xfrm>
            <a:off x="3885010" y="8684685"/>
            <a:ext cx="2971800" cy="459316"/>
          </a:xfrm>
          <a:prstGeom prst="rect">
            <a:avLst/>
          </a:prstGeom>
        </p:spPr>
        <p:txBody>
          <a:bodyPr vert="horz" lIns="91440" tIns="45720" rIns="91440" bIns="45720" rtlCol="0" anchor="b"/>
          <a:lstStyle>
            <a:lvl1pPr algn="r">
              <a:defRPr sz="1200"/>
            </a:lvl1pPr>
          </a:lstStyle>
          <a:p>
            <a:fld id="{CCC4DDE5-AA14-DD42-BEF8-7DF8E3623279}" type="slidenum">
              <a:rPr lang="en-US" smtClean="0"/>
              <a:t>‹#›</a:t>
            </a:fld>
            <a:endParaRPr lang="en-US"/>
          </a:p>
        </p:txBody>
      </p:sp>
    </p:spTree>
    <p:extLst>
      <p:ext uri="{BB962C8B-B14F-4D97-AF65-F5344CB8AC3E}">
        <p14:creationId xmlns:p14="http://schemas.microsoft.com/office/powerpoint/2010/main" val="3157634286"/>
      </p:ext>
    </p:extLst>
  </p:cSld>
  <p:clrMap bg1="lt1" tx1="dk1" bg2="lt2" tx2="dk2" accent1="accent1" accent2="accent2" accent3="accent3" accent4="accent4" accent5="accent5" accent6="accent6" hlink="hlink" folHlink="folHlink"/>
</p:handoutMaster>
</file>

<file path=ppt/media/image1.png>
</file>

<file path=ppt/media/image15.png>
</file>

<file path=ppt/media/image16.png>
</file>

<file path=ppt/media/image17.png>
</file>

<file path=ppt/media/image19.png>
</file>

<file path=ppt/media/image2.gif>
</file>

<file path=ppt/media/image20.png>
</file>

<file path=ppt/media/image200.png>
</file>

<file path=ppt/media/image210.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4.jpeg>
</file>

<file path=ppt/media/image5.png>
</file>

<file path=ppt/media/image6.jpeg>
</file>

<file path=ppt/media/media1.mp4>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p4>
</file>

<file path=ppt/media/media31.m4a>
</file>

<file path=ppt/media/media32.m4a>
</file>

<file path=ppt/media/media33.m4a>
</file>

<file path=ppt/media/media34.m4a>
</file>

<file path=ppt/media/media35.m4a>
</file>

<file path=ppt/media/media36.m4a>
</file>

<file path=ppt/media/media37.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9317"/>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5010" y="0"/>
            <a:ext cx="2971800" cy="459317"/>
          </a:xfrm>
          <a:prstGeom prst="rect">
            <a:avLst/>
          </a:prstGeom>
        </p:spPr>
        <p:txBody>
          <a:bodyPr vert="horz" lIns="91440" tIns="45720" rIns="91440" bIns="45720" rtlCol="0"/>
          <a:lstStyle>
            <a:lvl1pPr algn="r">
              <a:defRPr sz="1200"/>
            </a:lvl1pPr>
          </a:lstStyle>
          <a:p>
            <a:fld id="{910927A9-B8DC-384B-BF68-738F1B31EAB2}" type="datetimeFigureOut">
              <a:rPr lang="en-US" smtClean="0"/>
              <a:t>6/3/21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2"/>
            <a:ext cx="5486400" cy="3600449"/>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4685"/>
            <a:ext cx="2971800" cy="459316"/>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5010" y="8684685"/>
            <a:ext cx="2971800" cy="459316"/>
          </a:xfrm>
          <a:prstGeom prst="rect">
            <a:avLst/>
          </a:prstGeom>
        </p:spPr>
        <p:txBody>
          <a:bodyPr vert="horz" lIns="91440" tIns="45720" rIns="91440" bIns="45720" rtlCol="0" anchor="b"/>
          <a:lstStyle>
            <a:lvl1pPr algn="r">
              <a:defRPr sz="1200"/>
            </a:lvl1pPr>
          </a:lstStyle>
          <a:p>
            <a:fld id="{DB333E9F-084A-8543-BC6F-0AE70009C29B}" type="slidenum">
              <a:rPr lang="en-US" smtClean="0"/>
              <a:t>‹#›</a:t>
            </a:fld>
            <a:endParaRPr lang="en-US"/>
          </a:p>
        </p:txBody>
      </p:sp>
    </p:spTree>
    <p:extLst>
      <p:ext uri="{BB962C8B-B14F-4D97-AF65-F5344CB8AC3E}">
        <p14:creationId xmlns:p14="http://schemas.microsoft.com/office/powerpoint/2010/main" val="1283024862"/>
      </p:ext>
    </p:extLst>
  </p:cSld>
  <p:clrMap bg1="lt1" tx1="dk1" bg2="lt2" tx2="dk2" accent1="accent1" accent2="accent2" accent3="accent3" accent4="accent4" accent5="accent5" accent6="accent6" hlink="hlink" folHlink="folHlink"/>
  <p:notesStyle>
    <a:lvl1pPr marL="0" algn="l" defTabSz="914333" rtl="0" eaLnBrk="1" latinLnBrk="0" hangingPunct="1">
      <a:defRPr sz="1199" kern="1200">
        <a:solidFill>
          <a:schemeClr val="tx1"/>
        </a:solidFill>
        <a:latin typeface="+mn-lt"/>
        <a:ea typeface="+mn-ea"/>
        <a:cs typeface="+mn-cs"/>
      </a:defRPr>
    </a:lvl1pPr>
    <a:lvl2pPr marL="457166" algn="l" defTabSz="914333" rtl="0" eaLnBrk="1" latinLnBrk="0" hangingPunct="1">
      <a:defRPr sz="1199" kern="1200">
        <a:solidFill>
          <a:schemeClr val="tx1"/>
        </a:solidFill>
        <a:latin typeface="+mn-lt"/>
        <a:ea typeface="+mn-ea"/>
        <a:cs typeface="+mn-cs"/>
      </a:defRPr>
    </a:lvl2pPr>
    <a:lvl3pPr marL="914333" algn="l" defTabSz="914333" rtl="0" eaLnBrk="1" latinLnBrk="0" hangingPunct="1">
      <a:defRPr sz="1199" kern="1200">
        <a:solidFill>
          <a:schemeClr val="tx1"/>
        </a:solidFill>
        <a:latin typeface="+mn-lt"/>
        <a:ea typeface="+mn-ea"/>
        <a:cs typeface="+mn-cs"/>
      </a:defRPr>
    </a:lvl3pPr>
    <a:lvl4pPr marL="1371499" algn="l" defTabSz="914333" rtl="0" eaLnBrk="1" latinLnBrk="0" hangingPunct="1">
      <a:defRPr sz="1199" kern="1200">
        <a:solidFill>
          <a:schemeClr val="tx1"/>
        </a:solidFill>
        <a:latin typeface="+mn-lt"/>
        <a:ea typeface="+mn-ea"/>
        <a:cs typeface="+mn-cs"/>
      </a:defRPr>
    </a:lvl4pPr>
    <a:lvl5pPr marL="1828666" algn="l" defTabSz="914333" rtl="0" eaLnBrk="1" latinLnBrk="0" hangingPunct="1">
      <a:defRPr sz="1199" kern="1200">
        <a:solidFill>
          <a:schemeClr val="tx1"/>
        </a:solidFill>
        <a:latin typeface="+mn-lt"/>
        <a:ea typeface="+mn-ea"/>
        <a:cs typeface="+mn-cs"/>
      </a:defRPr>
    </a:lvl5pPr>
    <a:lvl6pPr marL="2285832" algn="l" defTabSz="914333" rtl="0" eaLnBrk="1" latinLnBrk="0" hangingPunct="1">
      <a:defRPr sz="1199" kern="1200">
        <a:solidFill>
          <a:schemeClr val="tx1"/>
        </a:solidFill>
        <a:latin typeface="+mn-lt"/>
        <a:ea typeface="+mn-ea"/>
        <a:cs typeface="+mn-cs"/>
      </a:defRPr>
    </a:lvl6pPr>
    <a:lvl7pPr marL="2742998" algn="l" defTabSz="914333" rtl="0" eaLnBrk="1" latinLnBrk="0" hangingPunct="1">
      <a:defRPr sz="1199" kern="1200">
        <a:solidFill>
          <a:schemeClr val="tx1"/>
        </a:solidFill>
        <a:latin typeface="+mn-lt"/>
        <a:ea typeface="+mn-ea"/>
        <a:cs typeface="+mn-cs"/>
      </a:defRPr>
    </a:lvl7pPr>
    <a:lvl8pPr marL="3200165" algn="l" defTabSz="914333" rtl="0" eaLnBrk="1" latinLnBrk="0" hangingPunct="1">
      <a:defRPr sz="1199" kern="1200">
        <a:solidFill>
          <a:schemeClr val="tx1"/>
        </a:solidFill>
        <a:latin typeface="+mn-lt"/>
        <a:ea typeface="+mn-ea"/>
        <a:cs typeface="+mn-cs"/>
      </a:defRPr>
    </a:lvl8pPr>
    <a:lvl9pPr marL="3657331" algn="l" defTabSz="914333" rtl="0" eaLnBrk="1" latinLnBrk="0" hangingPunct="1">
      <a:defRPr sz="11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Hi Everyone. In this lecture, we’ll be returning to some ideas </a:t>
            </a:r>
          </a:p>
          <a:p>
            <a:pPr marL="171450" indent="-171450">
              <a:buFontTx/>
              <a:buChar char="-"/>
            </a:pPr>
            <a:r>
              <a:rPr lang="en-US" dirty="0"/>
              <a:t>we covered in our previous lectures on logistic regression and the multilayer perceptron</a:t>
            </a:r>
          </a:p>
          <a:p>
            <a:pPr marL="171450" indent="-171450">
              <a:buFontTx/>
              <a:buChar char="-"/>
            </a:pPr>
            <a:r>
              <a:rPr lang="en-US" dirty="0"/>
              <a:t>We’ll see that when working with images, these models have an important shortcoming</a:t>
            </a:r>
          </a:p>
          <a:p>
            <a:pPr marL="171450" indent="-171450">
              <a:buFontTx/>
              <a:buChar char="-"/>
            </a:pPr>
            <a:r>
              <a:rPr lang="en-US" dirty="0"/>
              <a:t>namely, that their identification of patterns in images – in MNIST, these patterns were ones and zeros – </a:t>
            </a:r>
          </a:p>
          <a:p>
            <a:pPr marL="171450" indent="-171450">
              <a:buFontTx/>
              <a:buChar char="-"/>
            </a:pPr>
            <a:r>
              <a:rPr lang="en-US" dirty="0"/>
              <a:t>their identification of those patterns depends on the patterns being located in a specific region of the image.</a:t>
            </a:r>
          </a:p>
          <a:p>
            <a:pPr marL="171450" indent="-171450">
              <a:buFontTx/>
              <a:buChar char="-"/>
            </a:pPr>
            <a:r>
              <a:rPr lang="en-US" dirty="0"/>
              <a:t>In MNIST, this isn’t a problem, as the handwritten digits are always centered on the page.</a:t>
            </a:r>
          </a:p>
          <a:p>
            <a:pPr marL="171450" indent="-171450">
              <a:buFontTx/>
              <a:buChar char="-"/>
            </a:pPr>
            <a:r>
              <a:rPr lang="en-US" dirty="0"/>
              <a:t>However, as we move toward more complicated image analysis tasks, </a:t>
            </a:r>
          </a:p>
          <a:p>
            <a:pPr marL="171450" indent="-171450">
              <a:buFontTx/>
              <a:buChar char="-"/>
            </a:pPr>
            <a:r>
              <a:rPr lang="en-US" dirty="0"/>
              <a:t>it will be important that we have a model that is not limited in this way</a:t>
            </a:r>
          </a:p>
          <a:p>
            <a:pPr marL="171450" indent="-171450">
              <a:buFontTx/>
              <a:buChar char="-"/>
            </a:pPr>
            <a:r>
              <a:rPr lang="en-US" dirty="0"/>
              <a:t>That model, as we’ll see, will be the convolutional neural network.</a:t>
            </a:r>
          </a:p>
        </p:txBody>
      </p:sp>
      <p:sp>
        <p:nvSpPr>
          <p:cNvPr id="4" name="Slide Number Placeholder 3"/>
          <p:cNvSpPr>
            <a:spLocks noGrp="1"/>
          </p:cNvSpPr>
          <p:nvPr>
            <p:ph type="sldNum" sz="quarter" idx="10"/>
          </p:nvPr>
        </p:nvSpPr>
        <p:spPr/>
        <p:txBody>
          <a:bodyPr/>
          <a:lstStyle/>
          <a:p>
            <a:fld id="{0175F3A6-6971-5D47-A3A5-1EDC47BAF5FB}" type="slidenum">
              <a:rPr lang="en-US" smtClean="0"/>
              <a:t>1</a:t>
            </a:fld>
            <a:endParaRPr lang="en-US"/>
          </a:p>
        </p:txBody>
      </p:sp>
    </p:spTree>
    <p:extLst>
      <p:ext uri="{BB962C8B-B14F-4D97-AF65-F5344CB8AC3E}">
        <p14:creationId xmlns:p14="http://schemas.microsoft.com/office/powerpoint/2010/main" val="30281650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Or the lower left</a:t>
            </a:r>
          </a:p>
        </p:txBody>
      </p:sp>
      <p:sp>
        <p:nvSpPr>
          <p:cNvPr id="4" name="Slide Number Placeholder 3"/>
          <p:cNvSpPr>
            <a:spLocks noGrp="1"/>
          </p:cNvSpPr>
          <p:nvPr>
            <p:ph type="sldNum" sz="quarter" idx="10"/>
          </p:nvPr>
        </p:nvSpPr>
        <p:spPr/>
        <p:txBody>
          <a:bodyPr/>
          <a:lstStyle/>
          <a:p>
            <a:fld id="{DB333E9F-084A-8543-BC6F-0AE70009C29B}" type="slidenum">
              <a:rPr lang="en-US" smtClean="0"/>
              <a:t>10</a:t>
            </a:fld>
            <a:endParaRPr lang="en-US"/>
          </a:p>
        </p:txBody>
      </p:sp>
    </p:spTree>
    <p:extLst>
      <p:ext uri="{BB962C8B-B14F-4D97-AF65-F5344CB8AC3E}">
        <p14:creationId xmlns:p14="http://schemas.microsoft.com/office/powerpoint/2010/main" val="39793696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Or the lower right</a:t>
            </a:r>
          </a:p>
          <a:p>
            <a:r>
              <a:rPr lang="en-US" dirty="0"/>
              <a:t>We want a model that will predict that the image contains a 1 – in other words, the predicted probability of 1 should be high – in each of these cases</a:t>
            </a:r>
          </a:p>
        </p:txBody>
      </p:sp>
      <p:sp>
        <p:nvSpPr>
          <p:cNvPr id="4" name="Slide Number Placeholder 3"/>
          <p:cNvSpPr>
            <a:spLocks noGrp="1"/>
          </p:cNvSpPr>
          <p:nvPr>
            <p:ph type="sldNum" sz="quarter" idx="10"/>
          </p:nvPr>
        </p:nvSpPr>
        <p:spPr/>
        <p:txBody>
          <a:bodyPr/>
          <a:lstStyle/>
          <a:p>
            <a:fld id="{DB333E9F-084A-8543-BC6F-0AE70009C29B}" type="slidenum">
              <a:rPr lang="en-US" smtClean="0"/>
              <a:t>11</a:t>
            </a:fld>
            <a:endParaRPr lang="en-US"/>
          </a:p>
        </p:txBody>
      </p:sp>
    </p:spTree>
    <p:extLst>
      <p:ext uri="{BB962C8B-B14F-4D97-AF65-F5344CB8AC3E}">
        <p14:creationId xmlns:p14="http://schemas.microsoft.com/office/powerpoint/2010/main" val="4156451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Remember that from before, there’s an exact correspondence between the pixels in the image and the pixels in the filter.</a:t>
            </a:r>
          </a:p>
          <a:p>
            <a:r>
              <a:rPr lang="en-US" dirty="0"/>
              <a:t>We multiply the image pixel by the corresponding filter pixel – in other words, the corresponding model parameter – and then we add up the values across all the pixels</a:t>
            </a:r>
          </a:p>
          <a:p>
            <a:r>
              <a:rPr lang="en-US" dirty="0"/>
              <a:t>This gives us the log odds </a:t>
            </a:r>
            <a:r>
              <a:rPr lang="en-US" dirty="0" err="1"/>
              <a:t>z_i</a:t>
            </a:r>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12</a:t>
            </a:fld>
            <a:endParaRPr lang="en-US"/>
          </a:p>
        </p:txBody>
      </p:sp>
    </p:spTree>
    <p:extLst>
      <p:ext uri="{BB962C8B-B14F-4D97-AF65-F5344CB8AC3E}">
        <p14:creationId xmlns:p14="http://schemas.microsoft.com/office/powerpoint/2010/main" val="39982407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So, because of that exact correspondence between pixels in the image and pixels in the filter, our filter is looking for a 1 in a specific location.</a:t>
            </a:r>
          </a:p>
        </p:txBody>
      </p:sp>
      <p:sp>
        <p:nvSpPr>
          <p:cNvPr id="4" name="Slide Number Placeholder 3"/>
          <p:cNvSpPr>
            <a:spLocks noGrp="1"/>
          </p:cNvSpPr>
          <p:nvPr>
            <p:ph type="sldNum" sz="quarter" idx="10"/>
          </p:nvPr>
        </p:nvSpPr>
        <p:spPr/>
        <p:txBody>
          <a:bodyPr/>
          <a:lstStyle/>
          <a:p>
            <a:fld id="{DB333E9F-084A-8543-BC6F-0AE70009C29B}" type="slidenum">
              <a:rPr lang="en-US" smtClean="0"/>
              <a:t>13</a:t>
            </a:fld>
            <a:endParaRPr lang="en-US"/>
          </a:p>
        </p:txBody>
      </p:sp>
    </p:spTree>
    <p:extLst>
      <p:ext uri="{BB962C8B-B14F-4D97-AF65-F5344CB8AC3E}">
        <p14:creationId xmlns:p14="http://schemas.microsoft.com/office/powerpoint/2010/main" val="20936524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If a 1 is present in exactly the location where the filter expects it to be, then the bright pixels in the image will match the positive pixels in the filter, and the model will predict that a 1 is present</a:t>
            </a:r>
          </a:p>
        </p:txBody>
      </p:sp>
      <p:sp>
        <p:nvSpPr>
          <p:cNvPr id="4" name="Slide Number Placeholder 3"/>
          <p:cNvSpPr>
            <a:spLocks noGrp="1"/>
          </p:cNvSpPr>
          <p:nvPr>
            <p:ph type="sldNum" sz="quarter" idx="10"/>
          </p:nvPr>
        </p:nvSpPr>
        <p:spPr/>
        <p:txBody>
          <a:bodyPr/>
          <a:lstStyle/>
          <a:p>
            <a:fld id="{DB333E9F-084A-8543-BC6F-0AE70009C29B}" type="slidenum">
              <a:rPr lang="en-US" smtClean="0"/>
              <a:t>14</a:t>
            </a:fld>
            <a:endParaRPr lang="en-US"/>
          </a:p>
        </p:txBody>
      </p:sp>
    </p:spTree>
    <p:extLst>
      <p:ext uri="{BB962C8B-B14F-4D97-AF65-F5344CB8AC3E}">
        <p14:creationId xmlns:p14="http://schemas.microsoft.com/office/powerpoint/2010/main" val="12001057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But if we MOVE the 1, then the bright pixels in the image are no longer aligned with the positive pixels in the filter</a:t>
            </a:r>
          </a:p>
          <a:p>
            <a:r>
              <a:rPr lang="en-US" dirty="0"/>
              <a:t>As a result, our classifier has no idea whether this is a 1 or a 0</a:t>
            </a:r>
          </a:p>
        </p:txBody>
      </p:sp>
      <p:sp>
        <p:nvSpPr>
          <p:cNvPr id="4" name="Slide Number Placeholder 3"/>
          <p:cNvSpPr>
            <a:spLocks noGrp="1"/>
          </p:cNvSpPr>
          <p:nvPr>
            <p:ph type="sldNum" sz="quarter" idx="10"/>
          </p:nvPr>
        </p:nvSpPr>
        <p:spPr/>
        <p:txBody>
          <a:bodyPr/>
          <a:lstStyle/>
          <a:p>
            <a:fld id="{DB333E9F-084A-8543-BC6F-0AE70009C29B}" type="slidenum">
              <a:rPr lang="en-US" smtClean="0"/>
              <a:t>15</a:t>
            </a:fld>
            <a:endParaRPr lang="en-US"/>
          </a:p>
        </p:txBody>
      </p:sp>
    </p:spTree>
    <p:extLst>
      <p:ext uri="{BB962C8B-B14F-4D97-AF65-F5344CB8AC3E}">
        <p14:creationId xmlns:p14="http://schemas.microsoft.com/office/powerpoint/2010/main" val="12742626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baseline="0" dirty="0"/>
              <a:t>In logistic regression, our filter was the size of the image – one pixel, one parameter</a:t>
            </a:r>
          </a:p>
          <a:p>
            <a:r>
              <a:rPr lang="en-US" baseline="0" dirty="0"/>
              <a:t>In the MLP, we got more filters – which gave us more flexibility – but each one was still the size of the whole image</a:t>
            </a:r>
          </a:p>
          <a:p>
            <a:r>
              <a:rPr lang="en-US" baseline="0" dirty="0"/>
              <a:t>What we’d really like is a model with smaller filters – filters that can move around the image to find specific patterns no matter where they might be located</a:t>
            </a:r>
          </a:p>
          <a:p>
            <a:r>
              <a:rPr lang="en-US" baseline="0" dirty="0"/>
              <a:t>Even if the training set only contains ones in the upper left corner, such a model would be able to identify ones in the lower left corner, or anywhere else.</a:t>
            </a:r>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16</a:t>
            </a:fld>
            <a:endParaRPr lang="en-US"/>
          </a:p>
        </p:txBody>
      </p:sp>
    </p:spTree>
    <p:extLst>
      <p:ext uri="{BB962C8B-B14F-4D97-AF65-F5344CB8AC3E}">
        <p14:creationId xmlns:p14="http://schemas.microsoft.com/office/powerpoint/2010/main" val="17777515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Let’s think of the filter we’ve seen many times now as a small filter – about a quarter of the size of the image – that we can move around the image</a:t>
            </a:r>
          </a:p>
          <a:p>
            <a:r>
              <a:rPr lang="en-US" dirty="0"/>
              <a:t>When we place it in the top left of this image, the dot product of the filter and the underlying portion of the image is roughly zero</a:t>
            </a:r>
          </a:p>
        </p:txBody>
      </p:sp>
      <p:sp>
        <p:nvSpPr>
          <p:cNvPr id="4" name="Slide Number Placeholder 3"/>
          <p:cNvSpPr>
            <a:spLocks noGrp="1"/>
          </p:cNvSpPr>
          <p:nvPr>
            <p:ph type="sldNum" sz="quarter" idx="10"/>
          </p:nvPr>
        </p:nvSpPr>
        <p:spPr/>
        <p:txBody>
          <a:bodyPr/>
          <a:lstStyle/>
          <a:p>
            <a:fld id="{DB333E9F-084A-8543-BC6F-0AE70009C29B}" type="slidenum">
              <a:rPr lang="en-US" smtClean="0"/>
              <a:t>17</a:t>
            </a:fld>
            <a:endParaRPr lang="en-US"/>
          </a:p>
        </p:txBody>
      </p:sp>
    </p:spTree>
    <p:extLst>
      <p:ext uri="{BB962C8B-B14F-4D97-AF65-F5344CB8AC3E}">
        <p14:creationId xmlns:p14="http://schemas.microsoft.com/office/powerpoint/2010/main" val="35009036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We move the filter to the upper right of the image, but again, we get a dot product of about zero</a:t>
            </a:r>
          </a:p>
          <a:p>
            <a:pPr marL="0" marR="0" lvl="0" indent="0" algn="l" defTabSz="914333" rtl="0" eaLnBrk="1" fontAlgn="auto" latinLnBrk="0" hangingPunct="1">
              <a:lnSpc>
                <a:spcPct val="100000"/>
              </a:lnSpc>
              <a:spcBef>
                <a:spcPts val="0"/>
              </a:spcBef>
              <a:spcAft>
                <a:spcPts val="0"/>
              </a:spcAft>
              <a:buClrTx/>
              <a:buSzTx/>
              <a:buFontTx/>
              <a:buNone/>
              <a:tabLst/>
              <a:defRPr/>
            </a:pPr>
            <a:r>
              <a:rPr lang="en-US" dirty="0"/>
              <a:t>The filter doesn’t look much like the image in that location – if it did the dot product would be large and positive</a:t>
            </a:r>
          </a:p>
          <a:p>
            <a:pPr marL="0" marR="0" lvl="0" indent="0" algn="l" defTabSz="914333" rtl="0" eaLnBrk="1" fontAlgn="auto" latinLnBrk="0" hangingPunct="1">
              <a:lnSpc>
                <a:spcPct val="100000"/>
              </a:lnSpc>
              <a:spcBef>
                <a:spcPts val="0"/>
              </a:spcBef>
              <a:spcAft>
                <a:spcPts val="0"/>
              </a:spcAft>
              <a:buClrTx/>
              <a:buSzTx/>
              <a:buFontTx/>
              <a:buNone/>
              <a:tabLst/>
              <a:defRPr/>
            </a:pPr>
            <a:r>
              <a:rPr lang="en-US" dirty="0"/>
              <a:t>It doesn’t look like the opposite of the filter, either – if it did, the dot product would be large and negative</a:t>
            </a:r>
          </a:p>
          <a:p>
            <a:pPr marL="0" marR="0" lvl="0" indent="0" algn="l" defTabSz="914333" rtl="0" eaLnBrk="1" fontAlgn="auto" latinLnBrk="0" hangingPunct="1">
              <a:lnSpc>
                <a:spcPct val="100000"/>
              </a:lnSpc>
              <a:spcBef>
                <a:spcPts val="0"/>
              </a:spcBef>
              <a:spcAft>
                <a:spcPts val="0"/>
              </a:spcAft>
              <a:buClrTx/>
              <a:buSzTx/>
              <a:buFontTx/>
              <a:buNone/>
              <a:tabLst/>
              <a:defRPr/>
            </a:pPr>
            <a:r>
              <a:rPr lang="en-US" dirty="0"/>
              <a:t>But again, here the dot product will be roughly zero</a:t>
            </a:r>
          </a:p>
        </p:txBody>
      </p:sp>
      <p:sp>
        <p:nvSpPr>
          <p:cNvPr id="4" name="Slide Number Placeholder 3"/>
          <p:cNvSpPr>
            <a:spLocks noGrp="1"/>
          </p:cNvSpPr>
          <p:nvPr>
            <p:ph type="sldNum" sz="quarter" idx="10"/>
          </p:nvPr>
        </p:nvSpPr>
        <p:spPr/>
        <p:txBody>
          <a:bodyPr/>
          <a:lstStyle/>
          <a:p>
            <a:fld id="{DB333E9F-084A-8543-BC6F-0AE70009C29B}" type="slidenum">
              <a:rPr lang="en-US" smtClean="0"/>
              <a:t>18</a:t>
            </a:fld>
            <a:endParaRPr lang="en-US"/>
          </a:p>
        </p:txBody>
      </p:sp>
    </p:spTree>
    <p:extLst>
      <p:ext uri="{BB962C8B-B14F-4D97-AF65-F5344CB8AC3E}">
        <p14:creationId xmlns:p14="http://schemas.microsoft.com/office/powerpoint/2010/main" val="7758107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But when the filter is placed over the image of the one, we will, finally, get a dot product that is large and positive</a:t>
            </a:r>
          </a:p>
          <a:p>
            <a:r>
              <a:rPr lang="en-US" dirty="0"/>
              <a:t>This is a signal saying that ‘there’s a 1 here’!</a:t>
            </a:r>
          </a:p>
        </p:txBody>
      </p:sp>
      <p:sp>
        <p:nvSpPr>
          <p:cNvPr id="4" name="Slide Number Placeholder 3"/>
          <p:cNvSpPr>
            <a:spLocks noGrp="1"/>
          </p:cNvSpPr>
          <p:nvPr>
            <p:ph type="sldNum" sz="quarter" idx="10"/>
          </p:nvPr>
        </p:nvSpPr>
        <p:spPr/>
        <p:txBody>
          <a:bodyPr/>
          <a:lstStyle/>
          <a:p>
            <a:fld id="{DB333E9F-084A-8543-BC6F-0AE70009C29B}" type="slidenum">
              <a:rPr lang="en-US" smtClean="0"/>
              <a:t>19</a:t>
            </a:fld>
            <a:endParaRPr lang="en-US"/>
          </a:p>
        </p:txBody>
      </p:sp>
    </p:spTree>
    <p:extLst>
      <p:ext uri="{BB962C8B-B14F-4D97-AF65-F5344CB8AC3E}">
        <p14:creationId xmlns:p14="http://schemas.microsoft.com/office/powerpoint/2010/main" val="23314681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discussed in our introductory lecture, convolutional neural networks are used in a wide variety of image processing and image analysis tasks</a:t>
            </a:r>
          </a:p>
          <a:p>
            <a:r>
              <a:rPr lang="en-US" dirty="0"/>
              <a:t>They’re used by self-driving cars to understand road scenes: here we see a model that detects and outlines individual cars, people, and other objects that are on or near the road</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C8B2ED-695F-AA4F-8519-7236A50377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52228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And finally, in the bottom right corner we’ll again get a dot product of about zero</a:t>
            </a:r>
          </a:p>
        </p:txBody>
      </p:sp>
      <p:sp>
        <p:nvSpPr>
          <p:cNvPr id="4" name="Slide Number Placeholder 3"/>
          <p:cNvSpPr>
            <a:spLocks noGrp="1"/>
          </p:cNvSpPr>
          <p:nvPr>
            <p:ph type="sldNum" sz="quarter" idx="10"/>
          </p:nvPr>
        </p:nvSpPr>
        <p:spPr/>
        <p:txBody>
          <a:bodyPr/>
          <a:lstStyle/>
          <a:p>
            <a:fld id="{DB333E9F-084A-8543-BC6F-0AE70009C29B}" type="slidenum">
              <a:rPr lang="en-US" smtClean="0"/>
              <a:t>20</a:t>
            </a:fld>
            <a:endParaRPr lang="en-US"/>
          </a:p>
        </p:txBody>
      </p:sp>
    </p:spTree>
    <p:extLst>
      <p:ext uri="{BB962C8B-B14F-4D97-AF65-F5344CB8AC3E}">
        <p14:creationId xmlns:p14="http://schemas.microsoft.com/office/powerpoint/2010/main" val="2441712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Let’s go over that again, but this time we’ll capture all of our results in a grid</a:t>
            </a:r>
          </a:p>
        </p:txBody>
      </p:sp>
      <p:sp>
        <p:nvSpPr>
          <p:cNvPr id="4" name="Slide Number Placeholder 3"/>
          <p:cNvSpPr>
            <a:spLocks noGrp="1"/>
          </p:cNvSpPr>
          <p:nvPr>
            <p:ph type="sldNum" sz="quarter" idx="10"/>
          </p:nvPr>
        </p:nvSpPr>
        <p:spPr/>
        <p:txBody>
          <a:bodyPr/>
          <a:lstStyle/>
          <a:p>
            <a:fld id="{DB333E9F-084A-8543-BC6F-0AE70009C29B}" type="slidenum">
              <a:rPr lang="en-US" smtClean="0"/>
              <a:t>21</a:t>
            </a:fld>
            <a:endParaRPr lang="en-US"/>
          </a:p>
        </p:txBody>
      </p:sp>
    </p:spTree>
    <p:extLst>
      <p:ext uri="{BB962C8B-B14F-4D97-AF65-F5344CB8AC3E}">
        <p14:creationId xmlns:p14="http://schemas.microsoft.com/office/powerpoint/2010/main" val="22804754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We place the filter in the top left of the image, and the resulting dot product is about 0</a:t>
            </a:r>
          </a:p>
          <a:p>
            <a:r>
              <a:rPr lang="en-US" dirty="0"/>
              <a:t>So, we put a zero as the top left entry of the 2x2 grid on the right</a:t>
            </a:r>
          </a:p>
          <a:p>
            <a:r>
              <a:rPr lang="en-US" dirty="0"/>
              <a:t>Each element of the grid corresponds to a location where the filter will be placed</a:t>
            </a:r>
          </a:p>
        </p:txBody>
      </p:sp>
      <p:sp>
        <p:nvSpPr>
          <p:cNvPr id="4" name="Slide Number Placeholder 3"/>
          <p:cNvSpPr>
            <a:spLocks noGrp="1"/>
          </p:cNvSpPr>
          <p:nvPr>
            <p:ph type="sldNum" sz="quarter" idx="10"/>
          </p:nvPr>
        </p:nvSpPr>
        <p:spPr/>
        <p:txBody>
          <a:bodyPr/>
          <a:lstStyle/>
          <a:p>
            <a:fld id="{DB333E9F-084A-8543-BC6F-0AE70009C29B}" type="slidenum">
              <a:rPr lang="en-US" smtClean="0"/>
              <a:t>22</a:t>
            </a:fld>
            <a:endParaRPr lang="en-US"/>
          </a:p>
        </p:txBody>
      </p:sp>
    </p:spTree>
    <p:extLst>
      <p:ext uri="{BB962C8B-B14F-4D97-AF65-F5344CB8AC3E}">
        <p14:creationId xmlns:p14="http://schemas.microsoft.com/office/powerpoint/2010/main" val="77920278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We place the filter in the top right of the image, and again the output is about zero – we’ll write it down in the upper right element of our grid</a:t>
            </a:r>
          </a:p>
        </p:txBody>
      </p:sp>
      <p:sp>
        <p:nvSpPr>
          <p:cNvPr id="4" name="Slide Number Placeholder 3"/>
          <p:cNvSpPr>
            <a:spLocks noGrp="1"/>
          </p:cNvSpPr>
          <p:nvPr>
            <p:ph type="sldNum" sz="quarter" idx="10"/>
          </p:nvPr>
        </p:nvSpPr>
        <p:spPr/>
        <p:txBody>
          <a:bodyPr/>
          <a:lstStyle/>
          <a:p>
            <a:fld id="{DB333E9F-084A-8543-BC6F-0AE70009C29B}" type="slidenum">
              <a:rPr lang="en-US" smtClean="0"/>
              <a:t>23</a:t>
            </a:fld>
            <a:endParaRPr lang="en-US"/>
          </a:p>
        </p:txBody>
      </p:sp>
    </p:spTree>
    <p:extLst>
      <p:ext uri="{BB962C8B-B14F-4D97-AF65-F5344CB8AC3E}">
        <p14:creationId xmlns:p14="http://schemas.microsoft.com/office/powerpoint/2010/main" val="325535712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We get to the bottom right portion of the image, and positive elements of filter and image are aligned – the resulting dot product is large, so we write it down.</a:t>
            </a:r>
          </a:p>
        </p:txBody>
      </p:sp>
      <p:sp>
        <p:nvSpPr>
          <p:cNvPr id="4" name="Slide Number Placeholder 3"/>
          <p:cNvSpPr>
            <a:spLocks noGrp="1"/>
          </p:cNvSpPr>
          <p:nvPr>
            <p:ph type="sldNum" sz="quarter" idx="10"/>
          </p:nvPr>
        </p:nvSpPr>
        <p:spPr/>
        <p:txBody>
          <a:bodyPr/>
          <a:lstStyle/>
          <a:p>
            <a:fld id="{DB333E9F-084A-8543-BC6F-0AE70009C29B}" type="slidenum">
              <a:rPr lang="en-US" smtClean="0"/>
              <a:t>24</a:t>
            </a:fld>
            <a:endParaRPr lang="en-US"/>
          </a:p>
        </p:txBody>
      </p:sp>
    </p:spTree>
    <p:extLst>
      <p:ext uri="{BB962C8B-B14F-4D97-AF65-F5344CB8AC3E}">
        <p14:creationId xmlns:p14="http://schemas.microsoft.com/office/powerpoint/2010/main" val="23227837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And the last element of our grid, the bottom right element, is 0</a:t>
            </a:r>
          </a:p>
        </p:txBody>
      </p:sp>
      <p:sp>
        <p:nvSpPr>
          <p:cNvPr id="4" name="Slide Number Placeholder 3"/>
          <p:cNvSpPr>
            <a:spLocks noGrp="1"/>
          </p:cNvSpPr>
          <p:nvPr>
            <p:ph type="sldNum" sz="quarter" idx="10"/>
          </p:nvPr>
        </p:nvSpPr>
        <p:spPr/>
        <p:txBody>
          <a:bodyPr/>
          <a:lstStyle/>
          <a:p>
            <a:fld id="{DB333E9F-084A-8543-BC6F-0AE70009C29B}" type="slidenum">
              <a:rPr lang="en-US" smtClean="0"/>
              <a:t>25</a:t>
            </a:fld>
            <a:endParaRPr lang="en-US"/>
          </a:p>
        </p:txBody>
      </p:sp>
    </p:spTree>
    <p:extLst>
      <p:ext uri="{BB962C8B-B14F-4D97-AF65-F5344CB8AC3E}">
        <p14:creationId xmlns:p14="http://schemas.microsoft.com/office/powerpoint/2010/main" val="4546822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So, we moved this filter around the image, took a dot product in each location, and wrote down the results in a grid.</a:t>
            </a:r>
          </a:p>
          <a:p>
            <a:r>
              <a:rPr lang="en-US" dirty="0"/>
              <a:t>Based on this grid, how can we determine whether a 1 is present ANYWHERE in the image?</a:t>
            </a:r>
          </a:p>
          <a:p>
            <a:r>
              <a:rPr lang="en-US" dirty="0"/>
              <a:t>It might be worth pausing at this point to give it some thought</a:t>
            </a:r>
          </a:p>
        </p:txBody>
      </p:sp>
      <p:sp>
        <p:nvSpPr>
          <p:cNvPr id="4" name="Slide Number Placeholder 3"/>
          <p:cNvSpPr>
            <a:spLocks noGrp="1"/>
          </p:cNvSpPr>
          <p:nvPr>
            <p:ph type="sldNum" sz="quarter" idx="10"/>
          </p:nvPr>
        </p:nvSpPr>
        <p:spPr/>
        <p:txBody>
          <a:bodyPr/>
          <a:lstStyle/>
          <a:p>
            <a:fld id="{DB333E9F-084A-8543-BC6F-0AE70009C29B}" type="slidenum">
              <a:rPr lang="en-US" smtClean="0"/>
              <a:t>26</a:t>
            </a:fld>
            <a:endParaRPr lang="en-US"/>
          </a:p>
        </p:txBody>
      </p:sp>
    </p:spTree>
    <p:extLst>
      <p:ext uri="{BB962C8B-B14F-4D97-AF65-F5344CB8AC3E}">
        <p14:creationId xmlns:p14="http://schemas.microsoft.com/office/powerpoint/2010/main" val="6601781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Our grid tells us where in the image a 1 is present</a:t>
            </a:r>
          </a:p>
          <a:p>
            <a:r>
              <a:rPr lang="en-US" dirty="0"/>
              <a:t>If we want to know whether a 1 is present anywhere in the image, we can take the maximum of all elements in the grid</a:t>
            </a:r>
          </a:p>
          <a:p>
            <a:r>
              <a:rPr lang="en-US" dirty="0"/>
              <a:t>If the maximum is close to zero, then the filter didn’t match the image in any of the locations</a:t>
            </a:r>
          </a:p>
          <a:p>
            <a:r>
              <a:rPr lang="en-US" dirty="0"/>
              <a:t>If the maximum is close to 1, then the filter matched the image in at least one location, suggesting a 1 is present in at least one location</a:t>
            </a:r>
          </a:p>
        </p:txBody>
      </p:sp>
      <p:sp>
        <p:nvSpPr>
          <p:cNvPr id="4" name="Slide Number Placeholder 3"/>
          <p:cNvSpPr>
            <a:spLocks noGrp="1"/>
          </p:cNvSpPr>
          <p:nvPr>
            <p:ph type="sldNum" sz="quarter" idx="10"/>
          </p:nvPr>
        </p:nvSpPr>
        <p:spPr/>
        <p:txBody>
          <a:bodyPr/>
          <a:lstStyle/>
          <a:p>
            <a:fld id="{DB333E9F-084A-8543-BC6F-0AE70009C29B}" type="slidenum">
              <a:rPr lang="en-US" smtClean="0"/>
              <a:t>27</a:t>
            </a:fld>
            <a:endParaRPr lang="en-US"/>
          </a:p>
        </p:txBody>
      </p:sp>
    </p:spTree>
    <p:extLst>
      <p:ext uri="{BB962C8B-B14F-4D97-AF65-F5344CB8AC3E}">
        <p14:creationId xmlns:p14="http://schemas.microsoft.com/office/powerpoint/2010/main" val="303469970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This idea is called “max pooling”, and it’s commonly used in CNNs</a:t>
            </a:r>
          </a:p>
          <a:p>
            <a:r>
              <a:rPr lang="en-US" dirty="0"/>
              <a:t>We often care only whether an object is present anywhere in an image – we’re less worried about where specifically it’s located</a:t>
            </a:r>
          </a:p>
        </p:txBody>
      </p:sp>
      <p:sp>
        <p:nvSpPr>
          <p:cNvPr id="4" name="Slide Number Placeholder 3"/>
          <p:cNvSpPr>
            <a:spLocks noGrp="1"/>
          </p:cNvSpPr>
          <p:nvPr>
            <p:ph type="sldNum" sz="quarter" idx="10"/>
          </p:nvPr>
        </p:nvSpPr>
        <p:spPr/>
        <p:txBody>
          <a:bodyPr/>
          <a:lstStyle/>
          <a:p>
            <a:fld id="{DB333E9F-084A-8543-BC6F-0AE70009C29B}" type="slidenum">
              <a:rPr lang="en-US" smtClean="0"/>
              <a:t>28</a:t>
            </a:fld>
            <a:endParaRPr lang="en-US"/>
          </a:p>
        </p:txBody>
      </p:sp>
    </p:spTree>
    <p:extLst>
      <p:ext uri="{BB962C8B-B14F-4D97-AF65-F5344CB8AC3E}">
        <p14:creationId xmlns:p14="http://schemas.microsoft.com/office/powerpoint/2010/main" val="219610047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Going back to our retinopathy example, we’re less worried about WHERE hemorrhages are located, and more worried about WHETHER they’re present</a:t>
            </a:r>
          </a:p>
        </p:txBody>
      </p:sp>
      <p:sp>
        <p:nvSpPr>
          <p:cNvPr id="4" name="Slide Number Placeholder 3"/>
          <p:cNvSpPr>
            <a:spLocks noGrp="1"/>
          </p:cNvSpPr>
          <p:nvPr>
            <p:ph type="sldNum" sz="quarter" idx="5"/>
          </p:nvPr>
        </p:nvSpPr>
        <p:spPr/>
        <p:txBody>
          <a:bodyPr/>
          <a:lstStyle/>
          <a:p>
            <a:fld id="{DB333E9F-084A-8543-BC6F-0AE70009C29B}" type="slidenum">
              <a:rPr lang="en-US" smtClean="0"/>
              <a:t>29</a:t>
            </a:fld>
            <a:endParaRPr lang="en-US"/>
          </a:p>
        </p:txBody>
      </p:sp>
    </p:spTree>
    <p:extLst>
      <p:ext uri="{BB962C8B-B14F-4D97-AF65-F5344CB8AC3E}">
        <p14:creationId xmlns:p14="http://schemas.microsoft.com/office/powerpoint/2010/main" val="2412453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models are also being used in medicine to identify referable diabetic retinopathy, identify malignant skin lesions, and even detect colon polyps</a:t>
            </a:r>
          </a:p>
          <a:p>
            <a:r>
              <a:rPr lang="en-US" dirty="0"/>
              <a:t>Here we see a healthy retina on the left and an unhealthy retina on the right</a:t>
            </a:r>
          </a:p>
          <a:p>
            <a:r>
              <a:rPr lang="en-US" dirty="0"/>
              <a:t>How do we know it’s unhealthy? Well, one thing we might notice is that there are a number of hemorrhages, particularly on the left side of the image</a:t>
            </a:r>
          </a:p>
          <a:p>
            <a:r>
              <a:rPr lang="en-US" dirty="0"/>
              <a:t>Whenever hemorrhages like these are present – and wherever they’re present in the image – it’s a clue that there’s pathology</a:t>
            </a:r>
          </a:p>
          <a:p>
            <a:r>
              <a:rPr lang="en-US" dirty="0"/>
              <a:t>So we need a model that will recognize these hemorrhages wherever they might be located</a:t>
            </a:r>
          </a:p>
        </p:txBody>
      </p:sp>
      <p:sp>
        <p:nvSpPr>
          <p:cNvPr id="4" name="Slide Number Placeholder 3"/>
          <p:cNvSpPr>
            <a:spLocks noGrp="1"/>
          </p:cNvSpPr>
          <p:nvPr>
            <p:ph type="sldNum" sz="quarter" idx="5"/>
          </p:nvPr>
        </p:nvSpPr>
        <p:spPr/>
        <p:txBody>
          <a:bodyPr/>
          <a:lstStyle/>
          <a:p>
            <a:fld id="{DB333E9F-084A-8543-BC6F-0AE70009C29B}" type="slidenum">
              <a:rPr lang="en-US" smtClean="0"/>
              <a:t>3</a:t>
            </a:fld>
            <a:endParaRPr lang="en-US"/>
          </a:p>
        </p:txBody>
      </p:sp>
    </p:spTree>
    <p:extLst>
      <p:ext uri="{BB962C8B-B14F-4D97-AF65-F5344CB8AC3E}">
        <p14:creationId xmlns:p14="http://schemas.microsoft.com/office/powerpoint/2010/main" val="5535723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now consider a filter that’s looking for something other than zeros and ones</a:t>
            </a:r>
          </a:p>
          <a:p>
            <a:r>
              <a:rPr lang="en-US" dirty="0"/>
              <a:t>Here we have a filter that will identify circles</a:t>
            </a:r>
          </a:p>
          <a:p>
            <a:r>
              <a:rPr lang="en-US" dirty="0"/>
              <a:t>The bright pixels in the filter are shown in red – the filter itself is a circle, and so it detects circles in the underlying image</a:t>
            </a:r>
          </a:p>
          <a:p>
            <a:r>
              <a:rPr lang="en-US" dirty="0"/>
              <a:t>Just so we can distinguish the image from the filter, the bright pixels in the image are shown in blue</a:t>
            </a:r>
          </a:p>
          <a:p>
            <a:endParaRPr lang="en-US" dirty="0"/>
          </a:p>
          <a:p>
            <a:r>
              <a:rPr lang="en-US" dirty="0"/>
              <a:t>We can move this filter across the image, take a dot product between the filter and the part of the image that’s underneath it, and record the result in the grid on the right</a:t>
            </a:r>
          </a:p>
          <a:p>
            <a:r>
              <a:rPr lang="en-US" dirty="0"/>
              <a:t>We’ll call this grid a “feature map”, because it tells us where a specific feature is located – in this case, it tells us where the circles are located</a:t>
            </a:r>
          </a:p>
          <a:p>
            <a:r>
              <a:rPr lang="en-US" dirty="0"/>
              <a:t>Once we’ve moved our circle filter across the whole image, we get a map of the locations of all the circles in the image</a:t>
            </a:r>
          </a:p>
        </p:txBody>
      </p:sp>
      <p:sp>
        <p:nvSpPr>
          <p:cNvPr id="4" name="Slide Number Placeholder 3"/>
          <p:cNvSpPr>
            <a:spLocks noGrp="1"/>
          </p:cNvSpPr>
          <p:nvPr>
            <p:ph type="sldNum" sz="quarter" idx="10"/>
          </p:nvPr>
        </p:nvSpPr>
        <p:spPr/>
        <p:txBody>
          <a:bodyPr/>
          <a:lstStyle/>
          <a:p>
            <a:fld id="{1223B2E0-F841-4DF0-86E7-486D3B83D04F}" type="slidenum">
              <a:rPr lang="en-US" smtClean="0"/>
              <a:t>30</a:t>
            </a:fld>
            <a:endParaRPr lang="en-US"/>
          </a:p>
        </p:txBody>
      </p:sp>
    </p:spTree>
    <p:extLst>
      <p:ext uri="{BB962C8B-B14F-4D97-AF65-F5344CB8AC3E}">
        <p14:creationId xmlns:p14="http://schemas.microsoft.com/office/powerpoint/2010/main" val="329296795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now we know how we can identify ones and zeros – or circles, or any other feature – in an image</a:t>
            </a:r>
          </a:p>
          <a:p>
            <a:r>
              <a:rPr lang="en-US" dirty="0"/>
              <a:t>But what if we want to identify a more complex feature – say, a 1 right next to a 0 – in other words, a ten?</a:t>
            </a:r>
          </a:p>
          <a:p>
            <a:endParaRPr lang="en-US" dirty="0"/>
          </a:p>
          <a:p>
            <a:r>
              <a:rPr lang="en-US" dirty="0"/>
              <a:t>One option would be to design a more complex feature for a 10. We can have a filter that looks like a 10, and any time it lines up with a 10, the dot product will be large</a:t>
            </a:r>
          </a:p>
          <a:p>
            <a:r>
              <a:rPr lang="en-US" dirty="0"/>
              <a:t>But there’s a more elegant option here</a:t>
            </a:r>
          </a:p>
          <a:p>
            <a:endParaRPr lang="en-US" dirty="0"/>
          </a:p>
          <a:p>
            <a:r>
              <a:rPr lang="en-US" dirty="0"/>
              <a:t>Let’s see if we can make use of something we already know how to do -- we already know how to identify ones and zeros</a:t>
            </a:r>
          </a:p>
        </p:txBody>
      </p:sp>
      <p:sp>
        <p:nvSpPr>
          <p:cNvPr id="4" name="Slide Number Placeholder 3"/>
          <p:cNvSpPr>
            <a:spLocks noGrp="1"/>
          </p:cNvSpPr>
          <p:nvPr>
            <p:ph type="sldNum" sz="quarter" idx="5"/>
          </p:nvPr>
        </p:nvSpPr>
        <p:spPr/>
        <p:txBody>
          <a:bodyPr/>
          <a:lstStyle/>
          <a:p>
            <a:fld id="{DB333E9F-084A-8543-BC6F-0AE70009C29B}" type="slidenum">
              <a:rPr lang="en-US" smtClean="0"/>
              <a:t>31</a:t>
            </a:fld>
            <a:endParaRPr lang="en-US"/>
          </a:p>
        </p:txBody>
      </p:sp>
    </p:spTree>
    <p:extLst>
      <p:ext uri="{BB962C8B-B14F-4D97-AF65-F5344CB8AC3E}">
        <p14:creationId xmlns:p14="http://schemas.microsoft.com/office/powerpoint/2010/main" val="7882978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 image on the left, which contains a 10</a:t>
            </a:r>
          </a:p>
          <a:p>
            <a:r>
              <a:rPr lang="en-US" dirty="0"/>
              <a:t>If we apply a filter for 1s, we get a map of all the ones</a:t>
            </a:r>
          </a:p>
          <a:p>
            <a:r>
              <a:rPr lang="en-US" dirty="0"/>
              <a:t>If we apply a filter for 0s, we get a map of all the zeros</a:t>
            </a:r>
          </a:p>
          <a:p>
            <a:endParaRPr lang="en-US" dirty="0"/>
          </a:p>
          <a:p>
            <a:r>
              <a:rPr lang="en-US" dirty="0"/>
              <a:t>The pattern we’re looking for is a 1 next to a 0.</a:t>
            </a:r>
          </a:p>
          <a:p>
            <a:r>
              <a:rPr lang="en-US" dirty="0"/>
              <a:t>We’re looking for a case where a bright spot in the 1s map is just to the left of a bright spot in the 0s map</a:t>
            </a:r>
          </a:p>
        </p:txBody>
      </p:sp>
      <p:sp>
        <p:nvSpPr>
          <p:cNvPr id="4" name="Slide Number Placeholder 3"/>
          <p:cNvSpPr>
            <a:spLocks noGrp="1"/>
          </p:cNvSpPr>
          <p:nvPr>
            <p:ph type="sldNum" sz="quarter" idx="5"/>
          </p:nvPr>
        </p:nvSpPr>
        <p:spPr/>
        <p:txBody>
          <a:bodyPr/>
          <a:lstStyle/>
          <a:p>
            <a:fld id="{DB333E9F-084A-8543-BC6F-0AE70009C29B}" type="slidenum">
              <a:rPr lang="en-US" smtClean="0"/>
              <a:t>32</a:t>
            </a:fld>
            <a:endParaRPr lang="en-US"/>
          </a:p>
        </p:txBody>
      </p:sp>
    </p:spTree>
    <p:extLst>
      <p:ext uri="{BB962C8B-B14F-4D97-AF65-F5344CB8AC3E}">
        <p14:creationId xmlns:p14="http://schemas.microsoft.com/office/powerpoint/2010/main" val="18747970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stack these feature maps on top of one another</a:t>
            </a:r>
          </a:p>
          <a:p>
            <a:r>
              <a:rPr lang="en-US" dirty="0"/>
              <a:t>Now we can think about filters that, instead of being applied to the original image, are applied to the feature maps</a:t>
            </a:r>
          </a:p>
          <a:p>
            <a:r>
              <a:rPr lang="en-US" dirty="0"/>
              <a:t>It’s easy to determine whether a 10 is present based on the feature maps – please take a moment to think about what the required filter would look like</a:t>
            </a:r>
          </a:p>
          <a:p>
            <a:r>
              <a:rPr lang="en-US" dirty="0"/>
              <a:t>Note that a filter applied to the feature maps must have 3 dimensions – a length and width, as before, but also a depth corresponding to the number of feature maps</a:t>
            </a:r>
          </a:p>
        </p:txBody>
      </p:sp>
      <p:sp>
        <p:nvSpPr>
          <p:cNvPr id="4" name="Slide Number Placeholder 3"/>
          <p:cNvSpPr>
            <a:spLocks noGrp="1"/>
          </p:cNvSpPr>
          <p:nvPr>
            <p:ph type="sldNum" sz="quarter" idx="5"/>
          </p:nvPr>
        </p:nvSpPr>
        <p:spPr/>
        <p:txBody>
          <a:bodyPr/>
          <a:lstStyle/>
          <a:p>
            <a:fld id="{DB333E9F-084A-8543-BC6F-0AE70009C29B}" type="slidenum">
              <a:rPr lang="en-US" smtClean="0"/>
              <a:t>33</a:t>
            </a:fld>
            <a:endParaRPr lang="en-US"/>
          </a:p>
        </p:txBody>
      </p:sp>
    </p:spTree>
    <p:extLst>
      <p:ext uri="{BB962C8B-B14F-4D97-AF65-F5344CB8AC3E}">
        <p14:creationId xmlns:p14="http://schemas.microsoft.com/office/powerpoint/2010/main" val="411986738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this way, we can identify complex patterns – in this case, a 10 – that are composed of simpler patterns – in this case, a 1 and a 0. Rather than learning to identify a 10 directly, we first learn to identify its constituent parts.</a:t>
            </a:r>
          </a:p>
        </p:txBody>
      </p:sp>
      <p:sp>
        <p:nvSpPr>
          <p:cNvPr id="4" name="Slide Number Placeholder 3"/>
          <p:cNvSpPr>
            <a:spLocks noGrp="1"/>
          </p:cNvSpPr>
          <p:nvPr>
            <p:ph type="sldNum" sz="quarter" idx="10"/>
          </p:nvPr>
        </p:nvSpPr>
        <p:spPr/>
        <p:txBody>
          <a:bodyPr/>
          <a:lstStyle/>
          <a:p>
            <a:fld id="{DB333E9F-084A-8543-BC6F-0AE70009C29B}" type="slidenum">
              <a:rPr lang="en-US" smtClean="0"/>
              <a:t>34</a:t>
            </a:fld>
            <a:endParaRPr lang="en-US"/>
          </a:p>
        </p:txBody>
      </p:sp>
    </p:spTree>
    <p:extLst>
      <p:ext uri="{BB962C8B-B14F-4D97-AF65-F5344CB8AC3E}">
        <p14:creationId xmlns:p14="http://schemas.microsoft.com/office/powerpoint/2010/main" val="386342631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Instead of identifying an unhealthy retina directly, we first learn to identify simple features within the retina – blood vessel walls, for example – that, when found in one arrangement suggest healthy vasculature, and in another arrangement suggest an aneurysm</a:t>
            </a:r>
          </a:p>
          <a:p>
            <a:endParaRPr lang="en-US" dirty="0"/>
          </a:p>
          <a:p>
            <a:r>
              <a:rPr lang="en-US" dirty="0"/>
              <a:t>We learn to identify simple features that combine to form more complex features, that combine to form even more complex features – a hierarchy of image features</a:t>
            </a:r>
          </a:p>
          <a:p>
            <a:r>
              <a:rPr lang="en-US" dirty="0"/>
              <a:t>We’ll return to this idea in the next lecture.</a:t>
            </a:r>
          </a:p>
        </p:txBody>
      </p:sp>
      <p:sp>
        <p:nvSpPr>
          <p:cNvPr id="4" name="Slide Number Placeholder 3"/>
          <p:cNvSpPr>
            <a:spLocks noGrp="1"/>
          </p:cNvSpPr>
          <p:nvPr>
            <p:ph type="sldNum" sz="quarter" idx="5"/>
          </p:nvPr>
        </p:nvSpPr>
        <p:spPr/>
        <p:txBody>
          <a:bodyPr/>
          <a:lstStyle/>
          <a:p>
            <a:fld id="{DB333E9F-084A-8543-BC6F-0AE70009C29B}" type="slidenum">
              <a:rPr lang="en-US" smtClean="0"/>
              <a:t>35</a:t>
            </a:fld>
            <a:endParaRPr lang="en-US"/>
          </a:p>
        </p:txBody>
      </p:sp>
    </p:spTree>
    <p:extLst>
      <p:ext uri="{BB962C8B-B14F-4D97-AF65-F5344CB8AC3E}">
        <p14:creationId xmlns:p14="http://schemas.microsoft.com/office/powerpoint/2010/main" val="19297283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23B2E0-F841-4DF0-86E7-486D3B83D04F}" type="slidenum">
              <a:rPr lang="en-US" smtClean="0"/>
              <a:t>36</a:t>
            </a:fld>
            <a:endParaRPr lang="en-US"/>
          </a:p>
        </p:txBody>
      </p:sp>
    </p:spTree>
    <p:extLst>
      <p:ext uri="{BB962C8B-B14F-4D97-AF65-F5344CB8AC3E}">
        <p14:creationId xmlns:p14="http://schemas.microsoft.com/office/powerpoint/2010/main" val="31437536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To see why our previous models fall short here – why their recognition of image features is tied to a particular location – let’s go back to our previous example</a:t>
            </a:r>
          </a:p>
          <a:p>
            <a:r>
              <a:rPr lang="en-US" dirty="0"/>
              <a:t>As before, we’ll be talking about models that predict whether a handwritten digit is a zero or a 1</a:t>
            </a:r>
          </a:p>
          <a:p>
            <a:r>
              <a:rPr lang="en-US" dirty="0"/>
              <a:t>And we’ll think about how things will go wrong if we can no longer count on those handwritten digits appearing in the center of the image</a:t>
            </a:r>
          </a:p>
        </p:txBody>
      </p:sp>
      <p:sp>
        <p:nvSpPr>
          <p:cNvPr id="4" name="Slide Number Placeholder 3"/>
          <p:cNvSpPr>
            <a:spLocks noGrp="1"/>
          </p:cNvSpPr>
          <p:nvPr>
            <p:ph type="sldNum" sz="quarter" idx="10"/>
          </p:nvPr>
        </p:nvSpPr>
        <p:spPr/>
        <p:txBody>
          <a:bodyPr/>
          <a:lstStyle/>
          <a:p>
            <a:fld id="{DB333E9F-084A-8543-BC6F-0AE70009C29B}" type="slidenum">
              <a:rPr lang="en-US" smtClean="0"/>
              <a:t>4</a:t>
            </a:fld>
            <a:endParaRPr lang="en-US"/>
          </a:p>
        </p:txBody>
      </p:sp>
    </p:spTree>
    <p:extLst>
      <p:ext uri="{BB962C8B-B14F-4D97-AF65-F5344CB8AC3E}">
        <p14:creationId xmlns:p14="http://schemas.microsoft.com/office/powerpoint/2010/main" val="121776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Remember, we can view the parameters of our logistic regression model as a filter that identifies images that look like it.</a:t>
            </a:r>
          </a:p>
          <a:p>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5</a:t>
            </a:fld>
            <a:endParaRPr lang="en-US"/>
          </a:p>
        </p:txBody>
      </p:sp>
    </p:spTree>
    <p:extLst>
      <p:ext uri="{BB962C8B-B14F-4D97-AF65-F5344CB8AC3E}">
        <p14:creationId xmlns:p14="http://schemas.microsoft.com/office/powerpoint/2010/main" val="41406904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When we compare this filter to an image of a 1, we see that the positive pixels in the filter line up with the positive pixels in the image – the bright pixels</a:t>
            </a:r>
          </a:p>
        </p:txBody>
      </p:sp>
      <p:sp>
        <p:nvSpPr>
          <p:cNvPr id="4" name="Slide Number Placeholder 3"/>
          <p:cNvSpPr>
            <a:spLocks noGrp="1"/>
          </p:cNvSpPr>
          <p:nvPr>
            <p:ph type="sldNum" sz="quarter" idx="10"/>
          </p:nvPr>
        </p:nvSpPr>
        <p:spPr/>
        <p:txBody>
          <a:bodyPr/>
          <a:lstStyle/>
          <a:p>
            <a:fld id="{DB333E9F-084A-8543-BC6F-0AE70009C29B}" type="slidenum">
              <a:rPr lang="en-US" smtClean="0"/>
              <a:t>6</a:t>
            </a:fld>
            <a:endParaRPr lang="en-US"/>
          </a:p>
        </p:txBody>
      </p:sp>
    </p:spTree>
    <p:extLst>
      <p:ext uri="{BB962C8B-B14F-4D97-AF65-F5344CB8AC3E}">
        <p14:creationId xmlns:p14="http://schemas.microsoft.com/office/powerpoint/2010/main" val="27582245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As a result, the dot product of the image and the filter will be large and positive, and therefore the output of the model, which represents the probability that the image represents a 1, will be close to 1.</a:t>
            </a:r>
          </a:p>
        </p:txBody>
      </p:sp>
      <p:sp>
        <p:nvSpPr>
          <p:cNvPr id="4" name="Slide Number Placeholder 3"/>
          <p:cNvSpPr>
            <a:spLocks noGrp="1"/>
          </p:cNvSpPr>
          <p:nvPr>
            <p:ph type="sldNum" sz="quarter" idx="10"/>
          </p:nvPr>
        </p:nvSpPr>
        <p:spPr/>
        <p:txBody>
          <a:bodyPr/>
          <a:lstStyle/>
          <a:p>
            <a:fld id="{DB333E9F-084A-8543-BC6F-0AE70009C29B}" type="slidenum">
              <a:rPr lang="en-US" smtClean="0"/>
              <a:t>7</a:t>
            </a:fld>
            <a:endParaRPr lang="en-US"/>
          </a:p>
        </p:txBody>
      </p:sp>
    </p:spTree>
    <p:extLst>
      <p:ext uri="{BB962C8B-B14F-4D97-AF65-F5344CB8AC3E}">
        <p14:creationId xmlns:p14="http://schemas.microsoft.com/office/powerpoint/2010/main" val="860225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But now, let’s consider a more difficult version of the problem.</a:t>
            </a:r>
          </a:p>
          <a:p>
            <a:r>
              <a:rPr lang="en-US" dirty="0"/>
              <a:t>Before, all of the digits were centered in the image</a:t>
            </a:r>
          </a:p>
          <a:p>
            <a:r>
              <a:rPr lang="en-US" dirty="0"/>
              <a:t>Now, let’s think about using the same approach to identify whether a 1 is present anywhere in the image above</a:t>
            </a:r>
          </a:p>
          <a:p>
            <a:r>
              <a:rPr lang="en-US" dirty="0"/>
              <a:t>It might be in the center, but it might also be in the upper left</a:t>
            </a:r>
          </a:p>
        </p:txBody>
      </p:sp>
      <p:sp>
        <p:nvSpPr>
          <p:cNvPr id="4" name="Slide Number Placeholder 3"/>
          <p:cNvSpPr>
            <a:spLocks noGrp="1"/>
          </p:cNvSpPr>
          <p:nvPr>
            <p:ph type="sldNum" sz="quarter" idx="10"/>
          </p:nvPr>
        </p:nvSpPr>
        <p:spPr/>
        <p:txBody>
          <a:bodyPr/>
          <a:lstStyle/>
          <a:p>
            <a:fld id="{DB333E9F-084A-8543-BC6F-0AE70009C29B}" type="slidenum">
              <a:rPr lang="en-US" smtClean="0"/>
              <a:t>8</a:t>
            </a:fld>
            <a:endParaRPr lang="en-US"/>
          </a:p>
        </p:txBody>
      </p:sp>
    </p:spTree>
    <p:extLst>
      <p:ext uri="{BB962C8B-B14F-4D97-AF65-F5344CB8AC3E}">
        <p14:creationId xmlns:p14="http://schemas.microsoft.com/office/powerpoint/2010/main" val="9759958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Or the upper right</a:t>
            </a:r>
          </a:p>
        </p:txBody>
      </p:sp>
      <p:sp>
        <p:nvSpPr>
          <p:cNvPr id="4" name="Slide Number Placeholder 3"/>
          <p:cNvSpPr>
            <a:spLocks noGrp="1"/>
          </p:cNvSpPr>
          <p:nvPr>
            <p:ph type="sldNum" sz="quarter" idx="10"/>
          </p:nvPr>
        </p:nvSpPr>
        <p:spPr/>
        <p:txBody>
          <a:bodyPr/>
          <a:lstStyle/>
          <a:p>
            <a:fld id="{DB333E9F-084A-8543-BC6F-0AE70009C29B}" type="slidenum">
              <a:rPr lang="en-US" smtClean="0"/>
              <a:t>9</a:t>
            </a:fld>
            <a:endParaRPr lang="en-US"/>
          </a:p>
        </p:txBody>
      </p:sp>
    </p:spTree>
    <p:extLst>
      <p:ext uri="{BB962C8B-B14F-4D97-AF65-F5344CB8AC3E}">
        <p14:creationId xmlns:p14="http://schemas.microsoft.com/office/powerpoint/2010/main" val="3855137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BEB2A0-774C-984A-A52C-FC8722458FD3}"/>
              </a:ext>
            </a:extLst>
          </p:cNvPr>
          <p:cNvSpPr>
            <a:spLocks noGrp="1"/>
          </p:cNvSpPr>
          <p:nvPr>
            <p:ph type="ctrTitle"/>
          </p:nvPr>
        </p:nvSpPr>
        <p:spPr>
          <a:xfrm>
            <a:off x="1143000" y="841772"/>
            <a:ext cx="6858000" cy="1790700"/>
          </a:xfrm>
          <a:prstGeom prst="rect">
            <a:avLst/>
          </a:prstGeo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A8D77F60-BB69-D948-87CC-096D0D8903CA}"/>
              </a:ext>
            </a:extLst>
          </p:cNvPr>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Tree>
    <p:extLst>
      <p:ext uri="{BB962C8B-B14F-4D97-AF65-F5344CB8AC3E}">
        <p14:creationId xmlns:p14="http://schemas.microsoft.com/office/powerpoint/2010/main" val="3706119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5DC7C-86CF-B64D-A62B-5051C21947D7}"/>
              </a:ext>
            </a:extLst>
          </p:cNvPr>
          <p:cNvSpPr>
            <a:spLocks noGrp="1"/>
          </p:cNvSpPr>
          <p:nvPr>
            <p:ph type="title"/>
          </p:nvPr>
        </p:nvSpPr>
        <p:spPr>
          <a:xfrm>
            <a:off x="628650" y="273844"/>
            <a:ext cx="7886700" cy="994172"/>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2C0A87-1CDD-3043-AF3D-BEB4664BC6E6}"/>
              </a:ext>
            </a:extLst>
          </p:cNvPr>
          <p:cNvSpPr>
            <a:spLocks noGrp="1"/>
          </p:cNvSpPr>
          <p:nvPr>
            <p:ph type="body" orient="vert" idx="1"/>
          </p:nvPr>
        </p:nvSpPr>
        <p:spPr>
          <a:xfrm>
            <a:off x="628650" y="1369219"/>
            <a:ext cx="7886700" cy="326350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7208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4134A6D-0DD3-AE4E-8F26-317C649B621A}"/>
              </a:ext>
            </a:extLst>
          </p:cNvPr>
          <p:cNvSpPr>
            <a:spLocks noGrp="1"/>
          </p:cNvSpPr>
          <p:nvPr>
            <p:ph type="title" orient="vert"/>
          </p:nvPr>
        </p:nvSpPr>
        <p:spPr>
          <a:xfrm>
            <a:off x="6543675" y="273844"/>
            <a:ext cx="1971675" cy="4358879"/>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64D7AAD-6079-3649-93C5-78078D40492F}"/>
              </a:ext>
            </a:extLst>
          </p:cNvPr>
          <p:cNvSpPr>
            <a:spLocks noGrp="1"/>
          </p:cNvSpPr>
          <p:nvPr>
            <p:ph type="body" orient="vert" idx="1"/>
          </p:nvPr>
        </p:nvSpPr>
        <p:spPr>
          <a:xfrm>
            <a:off x="628650" y="273844"/>
            <a:ext cx="5800725" cy="4358879"/>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084462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08A7B-ACD8-4F4E-AD67-0F96C8167CDC}"/>
              </a:ext>
            </a:extLst>
          </p:cNvPr>
          <p:cNvSpPr>
            <a:spLocks noGrp="1"/>
          </p:cNvSpPr>
          <p:nvPr>
            <p:ph type="ctrTitle"/>
          </p:nvPr>
        </p:nvSpPr>
        <p:spPr>
          <a:xfrm>
            <a:off x="1143000" y="841772"/>
            <a:ext cx="6858000" cy="1790700"/>
          </a:xfrm>
          <a:prstGeom prst="rect">
            <a:avLst/>
          </a:prstGeo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A94AD7E8-EF06-DB43-9198-FD61183B92E9}"/>
              </a:ext>
            </a:extLst>
          </p:cNvPr>
          <p:cNvSpPr>
            <a:spLocks noGrp="1"/>
          </p:cNvSpPr>
          <p:nvPr>
            <p:ph type="subTitle" idx="1"/>
          </p:nvPr>
        </p:nvSpPr>
        <p:spPr>
          <a:xfrm>
            <a:off x="1143000" y="2701528"/>
            <a:ext cx="6858000" cy="1241822"/>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Tree>
    <p:extLst>
      <p:ext uri="{BB962C8B-B14F-4D97-AF65-F5344CB8AC3E}">
        <p14:creationId xmlns:p14="http://schemas.microsoft.com/office/powerpoint/2010/main" val="28545587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383FE7-3CFF-1941-A382-F992CB777718}"/>
              </a:ext>
            </a:extLst>
          </p:cNvPr>
          <p:cNvSpPr>
            <a:spLocks noGrp="1"/>
          </p:cNvSpPr>
          <p:nvPr>
            <p:ph type="title"/>
          </p:nvPr>
        </p:nvSpPr>
        <p:spPr>
          <a:xfrm>
            <a:off x="628650" y="273844"/>
            <a:ext cx="7886700" cy="994172"/>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02F3745-EC79-6F49-AA8B-9059CBE27588}"/>
              </a:ext>
            </a:extLst>
          </p:cNvPr>
          <p:cNvSpPr>
            <a:spLocks noGrp="1"/>
          </p:cNvSpPr>
          <p:nvPr>
            <p:ph idx="1"/>
          </p:nvPr>
        </p:nvSpPr>
        <p:spPr>
          <a:xfrm>
            <a:off x="628650" y="1369219"/>
            <a:ext cx="7886700" cy="32635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3969518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24F5A-372E-6D49-A1E8-2D90599B8AF6}"/>
              </a:ext>
            </a:extLst>
          </p:cNvPr>
          <p:cNvSpPr>
            <a:spLocks noGrp="1"/>
          </p:cNvSpPr>
          <p:nvPr>
            <p:ph type="title"/>
          </p:nvPr>
        </p:nvSpPr>
        <p:spPr>
          <a:xfrm>
            <a:off x="623888" y="1282304"/>
            <a:ext cx="7886700" cy="2139553"/>
          </a:xfrm>
          <a:prstGeom prst="rect">
            <a:avLst/>
          </a:prstGeo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81BAD097-04B1-7A40-BF0C-868A1A29B01D}"/>
              </a:ext>
            </a:extLst>
          </p:cNvPr>
          <p:cNvSpPr>
            <a:spLocks noGrp="1"/>
          </p:cNvSpPr>
          <p:nvPr>
            <p:ph type="body" idx="1"/>
          </p:nvPr>
        </p:nvSpPr>
        <p:spPr>
          <a:xfrm>
            <a:off x="623888" y="3442098"/>
            <a:ext cx="7886700" cy="1125140"/>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0230134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17B53F-017D-B048-911A-43DF02391474}"/>
              </a:ext>
            </a:extLst>
          </p:cNvPr>
          <p:cNvSpPr>
            <a:spLocks noGrp="1"/>
          </p:cNvSpPr>
          <p:nvPr>
            <p:ph type="title"/>
          </p:nvPr>
        </p:nvSpPr>
        <p:spPr>
          <a:xfrm>
            <a:off x="628650" y="273844"/>
            <a:ext cx="7886700" cy="994172"/>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E9039D2D-1501-764B-BCEA-DF9050057ADA}"/>
              </a:ext>
            </a:extLst>
          </p:cNvPr>
          <p:cNvSpPr>
            <a:spLocks noGrp="1"/>
          </p:cNvSpPr>
          <p:nvPr>
            <p:ph sz="half" idx="1"/>
          </p:nvPr>
        </p:nvSpPr>
        <p:spPr>
          <a:xfrm>
            <a:off x="628650" y="1369219"/>
            <a:ext cx="3886200" cy="32635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F49CF93-05B0-B045-8DB9-999AEAAD8B55}"/>
              </a:ext>
            </a:extLst>
          </p:cNvPr>
          <p:cNvSpPr>
            <a:spLocks noGrp="1"/>
          </p:cNvSpPr>
          <p:nvPr>
            <p:ph sz="half" idx="2"/>
          </p:nvPr>
        </p:nvSpPr>
        <p:spPr>
          <a:xfrm>
            <a:off x="4629150" y="1369219"/>
            <a:ext cx="3886200" cy="32635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699230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3276F-7EA9-274A-B1E5-A3A68D935FFF}"/>
              </a:ext>
            </a:extLst>
          </p:cNvPr>
          <p:cNvSpPr>
            <a:spLocks noGrp="1"/>
          </p:cNvSpPr>
          <p:nvPr>
            <p:ph type="title"/>
          </p:nvPr>
        </p:nvSpPr>
        <p:spPr>
          <a:xfrm>
            <a:off x="629841" y="273844"/>
            <a:ext cx="7886700" cy="994172"/>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4032B1C-D36B-404B-9258-0CB1CB7314CE}"/>
              </a:ext>
            </a:extLst>
          </p:cNvPr>
          <p:cNvSpPr>
            <a:spLocks noGrp="1"/>
          </p:cNvSpPr>
          <p:nvPr>
            <p:ph type="body" idx="1"/>
          </p:nvPr>
        </p:nvSpPr>
        <p:spPr>
          <a:xfrm>
            <a:off x="629842" y="1260872"/>
            <a:ext cx="3868340"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9EB344BC-61B7-554E-954A-E2EF153544D1}"/>
              </a:ext>
            </a:extLst>
          </p:cNvPr>
          <p:cNvSpPr>
            <a:spLocks noGrp="1"/>
          </p:cNvSpPr>
          <p:nvPr>
            <p:ph sz="half" idx="2"/>
          </p:nvPr>
        </p:nvSpPr>
        <p:spPr>
          <a:xfrm>
            <a:off x="629842" y="1878806"/>
            <a:ext cx="3868340" cy="276344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E85F447-81E0-D34A-ABAB-24A52711F26C}"/>
              </a:ext>
            </a:extLst>
          </p:cNvPr>
          <p:cNvSpPr>
            <a:spLocks noGrp="1"/>
          </p:cNvSpPr>
          <p:nvPr>
            <p:ph type="body" sz="quarter" idx="3"/>
          </p:nvPr>
        </p:nvSpPr>
        <p:spPr>
          <a:xfrm>
            <a:off x="4629150" y="1260872"/>
            <a:ext cx="3887391"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6A822622-B8CA-8346-A0D8-E1D3CCD9B49F}"/>
              </a:ext>
            </a:extLst>
          </p:cNvPr>
          <p:cNvSpPr>
            <a:spLocks noGrp="1"/>
          </p:cNvSpPr>
          <p:nvPr>
            <p:ph sz="quarter" idx="4"/>
          </p:nvPr>
        </p:nvSpPr>
        <p:spPr>
          <a:xfrm>
            <a:off x="4629150" y="1878806"/>
            <a:ext cx="3887391" cy="276344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66135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510DA7-9195-7F41-B767-4E6DE5394752}"/>
              </a:ext>
            </a:extLst>
          </p:cNvPr>
          <p:cNvSpPr>
            <a:spLocks noGrp="1"/>
          </p:cNvSpPr>
          <p:nvPr>
            <p:ph type="title"/>
          </p:nvPr>
        </p:nvSpPr>
        <p:spPr>
          <a:xfrm>
            <a:off x="628650" y="273844"/>
            <a:ext cx="7886700" cy="994172"/>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1820305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287651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92AA1-7833-B241-9656-34FD589A4204}"/>
              </a:ext>
            </a:extLst>
          </p:cNvPr>
          <p:cNvSpPr>
            <a:spLocks noGrp="1"/>
          </p:cNvSpPr>
          <p:nvPr>
            <p:ph type="title"/>
          </p:nvPr>
        </p:nvSpPr>
        <p:spPr>
          <a:xfrm>
            <a:off x="629841" y="342900"/>
            <a:ext cx="2949178" cy="1200150"/>
          </a:xfrm>
          <a:prstGeom prst="rect">
            <a:avLst/>
          </a:prstGeo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78B1A7EE-837A-3D48-8684-5705A575A4B8}"/>
              </a:ext>
            </a:extLst>
          </p:cNvPr>
          <p:cNvSpPr>
            <a:spLocks noGrp="1"/>
          </p:cNvSpPr>
          <p:nvPr>
            <p:ph idx="1"/>
          </p:nvPr>
        </p:nvSpPr>
        <p:spPr>
          <a:xfrm>
            <a:off x="3887391" y="740569"/>
            <a:ext cx="4629150" cy="3655219"/>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0623443-4B41-FF4B-BB0B-0A33C521C99E}"/>
              </a:ext>
            </a:extLst>
          </p:cNvPr>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358977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023DC-2F37-5143-AC48-E2562F1D240D}"/>
              </a:ext>
            </a:extLst>
          </p:cNvPr>
          <p:cNvSpPr>
            <a:spLocks noGrp="1"/>
          </p:cNvSpPr>
          <p:nvPr>
            <p:ph type="title"/>
          </p:nvPr>
        </p:nvSpPr>
        <p:spPr>
          <a:xfrm>
            <a:off x="628650" y="273844"/>
            <a:ext cx="7886700" cy="994172"/>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5002095-A435-274B-9FD8-7B22B21F1415}"/>
              </a:ext>
            </a:extLst>
          </p:cNvPr>
          <p:cNvSpPr>
            <a:spLocks noGrp="1"/>
          </p:cNvSpPr>
          <p:nvPr>
            <p:ph idx="1"/>
          </p:nvPr>
        </p:nvSpPr>
        <p:spPr>
          <a:xfrm>
            <a:off x="628650" y="1369219"/>
            <a:ext cx="7886700" cy="32635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7813247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ACA77E-3AB0-DA4B-89C3-7FA8AD857B08}"/>
              </a:ext>
            </a:extLst>
          </p:cNvPr>
          <p:cNvSpPr>
            <a:spLocks noGrp="1"/>
          </p:cNvSpPr>
          <p:nvPr>
            <p:ph type="title"/>
          </p:nvPr>
        </p:nvSpPr>
        <p:spPr>
          <a:xfrm>
            <a:off x="629841" y="342900"/>
            <a:ext cx="2949178" cy="1200150"/>
          </a:xfrm>
          <a:prstGeom prst="rect">
            <a:avLst/>
          </a:prstGeo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998C5646-0145-E746-A6EF-DE964CD49207}"/>
              </a:ext>
            </a:extLst>
          </p:cNvPr>
          <p:cNvSpPr>
            <a:spLocks noGrp="1"/>
          </p:cNvSpPr>
          <p:nvPr>
            <p:ph type="pic" idx="1"/>
          </p:nvPr>
        </p:nvSpPr>
        <p:spPr>
          <a:xfrm>
            <a:off x="3887391" y="740569"/>
            <a:ext cx="4629150" cy="3655219"/>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29EF3B16-91B7-1848-9480-726A0E46D040}"/>
              </a:ext>
            </a:extLst>
          </p:cNvPr>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370503448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FC29E-504D-7D4D-A197-E1A701F3693D}"/>
              </a:ext>
            </a:extLst>
          </p:cNvPr>
          <p:cNvSpPr>
            <a:spLocks noGrp="1"/>
          </p:cNvSpPr>
          <p:nvPr>
            <p:ph type="title"/>
          </p:nvPr>
        </p:nvSpPr>
        <p:spPr>
          <a:xfrm>
            <a:off x="628650" y="273844"/>
            <a:ext cx="7886700" cy="994172"/>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037D33-1ED9-2A49-B3B4-51B35A667C87}"/>
              </a:ext>
            </a:extLst>
          </p:cNvPr>
          <p:cNvSpPr>
            <a:spLocks noGrp="1"/>
          </p:cNvSpPr>
          <p:nvPr>
            <p:ph type="body" orient="vert" idx="1"/>
          </p:nvPr>
        </p:nvSpPr>
        <p:spPr>
          <a:xfrm>
            <a:off x="628650" y="1369219"/>
            <a:ext cx="7886700" cy="326350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926436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1D02AD-E05A-5A44-B95A-6727DA071AA0}"/>
              </a:ext>
            </a:extLst>
          </p:cNvPr>
          <p:cNvSpPr>
            <a:spLocks noGrp="1"/>
          </p:cNvSpPr>
          <p:nvPr>
            <p:ph type="title" orient="vert"/>
          </p:nvPr>
        </p:nvSpPr>
        <p:spPr>
          <a:xfrm>
            <a:off x="6543675" y="273844"/>
            <a:ext cx="1971675" cy="4358879"/>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33C1876-EA1B-E344-A976-7BAE1D71D35E}"/>
              </a:ext>
            </a:extLst>
          </p:cNvPr>
          <p:cNvSpPr>
            <a:spLocks noGrp="1"/>
          </p:cNvSpPr>
          <p:nvPr>
            <p:ph type="body" orient="vert" idx="1"/>
          </p:nvPr>
        </p:nvSpPr>
        <p:spPr>
          <a:xfrm>
            <a:off x="628650" y="273844"/>
            <a:ext cx="5800725" cy="4358879"/>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98627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C19DFA-F331-A349-A7BA-0A789D7E5E4A}"/>
              </a:ext>
            </a:extLst>
          </p:cNvPr>
          <p:cNvSpPr>
            <a:spLocks noGrp="1"/>
          </p:cNvSpPr>
          <p:nvPr>
            <p:ph type="title"/>
          </p:nvPr>
        </p:nvSpPr>
        <p:spPr>
          <a:xfrm>
            <a:off x="623888" y="1282304"/>
            <a:ext cx="7886700" cy="2139553"/>
          </a:xfrm>
          <a:prstGeom prst="rect">
            <a:avLst/>
          </a:prstGeo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F05266E5-BA18-BF46-8655-6621A706001E}"/>
              </a:ext>
            </a:extLst>
          </p:cNvPr>
          <p:cNvSpPr>
            <a:spLocks noGrp="1"/>
          </p:cNvSpPr>
          <p:nvPr>
            <p:ph type="body" idx="1"/>
          </p:nvPr>
        </p:nvSpPr>
        <p:spPr>
          <a:xfrm>
            <a:off x="623888" y="3442098"/>
            <a:ext cx="7886700" cy="1125140"/>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827068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D634A-F322-D24B-86A1-14A12F89C522}"/>
              </a:ext>
            </a:extLst>
          </p:cNvPr>
          <p:cNvSpPr>
            <a:spLocks noGrp="1"/>
          </p:cNvSpPr>
          <p:nvPr>
            <p:ph type="title"/>
          </p:nvPr>
        </p:nvSpPr>
        <p:spPr>
          <a:xfrm>
            <a:off x="628650" y="273844"/>
            <a:ext cx="7886700" cy="994172"/>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7FC033C-6780-C642-9CC4-83A6504A8BA3}"/>
              </a:ext>
            </a:extLst>
          </p:cNvPr>
          <p:cNvSpPr>
            <a:spLocks noGrp="1"/>
          </p:cNvSpPr>
          <p:nvPr>
            <p:ph sz="half" idx="1"/>
          </p:nvPr>
        </p:nvSpPr>
        <p:spPr>
          <a:xfrm>
            <a:off x="628650" y="1369219"/>
            <a:ext cx="3886200" cy="32635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FC6A09-52BC-5641-B029-42E22F197817}"/>
              </a:ext>
            </a:extLst>
          </p:cNvPr>
          <p:cNvSpPr>
            <a:spLocks noGrp="1"/>
          </p:cNvSpPr>
          <p:nvPr>
            <p:ph sz="half" idx="2"/>
          </p:nvPr>
        </p:nvSpPr>
        <p:spPr>
          <a:xfrm>
            <a:off x="4629150" y="1369219"/>
            <a:ext cx="3886200" cy="3263504"/>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27173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6B61B-0A8F-DD43-B0A3-C3648940B13E}"/>
              </a:ext>
            </a:extLst>
          </p:cNvPr>
          <p:cNvSpPr>
            <a:spLocks noGrp="1"/>
          </p:cNvSpPr>
          <p:nvPr>
            <p:ph type="title"/>
          </p:nvPr>
        </p:nvSpPr>
        <p:spPr>
          <a:xfrm>
            <a:off x="629841" y="273844"/>
            <a:ext cx="7886700" cy="994172"/>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7B90DECD-D27C-6944-BFC9-40AF54A7035F}"/>
              </a:ext>
            </a:extLst>
          </p:cNvPr>
          <p:cNvSpPr>
            <a:spLocks noGrp="1"/>
          </p:cNvSpPr>
          <p:nvPr>
            <p:ph type="body" idx="1"/>
          </p:nvPr>
        </p:nvSpPr>
        <p:spPr>
          <a:xfrm>
            <a:off x="629842" y="1260872"/>
            <a:ext cx="3868340"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98E8AF6D-B8EF-904A-AD18-253092EE491D}"/>
              </a:ext>
            </a:extLst>
          </p:cNvPr>
          <p:cNvSpPr>
            <a:spLocks noGrp="1"/>
          </p:cNvSpPr>
          <p:nvPr>
            <p:ph sz="half" idx="2"/>
          </p:nvPr>
        </p:nvSpPr>
        <p:spPr>
          <a:xfrm>
            <a:off x="629842" y="1878806"/>
            <a:ext cx="3868340" cy="276344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49B5315-5827-9C48-A87B-42FBB4DDA08A}"/>
              </a:ext>
            </a:extLst>
          </p:cNvPr>
          <p:cNvSpPr>
            <a:spLocks noGrp="1"/>
          </p:cNvSpPr>
          <p:nvPr>
            <p:ph type="body" sz="quarter" idx="3"/>
          </p:nvPr>
        </p:nvSpPr>
        <p:spPr>
          <a:xfrm>
            <a:off x="4629150" y="1260872"/>
            <a:ext cx="3887391" cy="617934"/>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846FFEA6-FD86-7C43-B68E-1AF811EF4CC9}"/>
              </a:ext>
            </a:extLst>
          </p:cNvPr>
          <p:cNvSpPr>
            <a:spLocks noGrp="1"/>
          </p:cNvSpPr>
          <p:nvPr>
            <p:ph sz="quarter" idx="4"/>
          </p:nvPr>
        </p:nvSpPr>
        <p:spPr>
          <a:xfrm>
            <a:off x="4629150" y="1878806"/>
            <a:ext cx="3887391" cy="2763441"/>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9752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DE63D-6725-8F45-982A-A62D95940988}"/>
              </a:ext>
            </a:extLst>
          </p:cNvPr>
          <p:cNvSpPr>
            <a:spLocks noGrp="1"/>
          </p:cNvSpPr>
          <p:nvPr>
            <p:ph type="title"/>
          </p:nvPr>
        </p:nvSpPr>
        <p:spPr>
          <a:xfrm>
            <a:off x="628650" y="273844"/>
            <a:ext cx="7886700" cy="994172"/>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085274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43060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BAF92-CE54-9440-961E-559A0F59F97D}"/>
              </a:ext>
            </a:extLst>
          </p:cNvPr>
          <p:cNvSpPr>
            <a:spLocks noGrp="1"/>
          </p:cNvSpPr>
          <p:nvPr>
            <p:ph type="title"/>
          </p:nvPr>
        </p:nvSpPr>
        <p:spPr>
          <a:xfrm>
            <a:off x="629841" y="342900"/>
            <a:ext cx="2949178" cy="1200150"/>
          </a:xfrm>
          <a:prstGeom prst="rect">
            <a:avLst/>
          </a:prstGeo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F4533918-5C6D-A845-82F2-F3AFF1F94EEE}"/>
              </a:ext>
            </a:extLst>
          </p:cNvPr>
          <p:cNvSpPr>
            <a:spLocks noGrp="1"/>
          </p:cNvSpPr>
          <p:nvPr>
            <p:ph idx="1"/>
          </p:nvPr>
        </p:nvSpPr>
        <p:spPr>
          <a:xfrm>
            <a:off x="3887391" y="740569"/>
            <a:ext cx="4629150" cy="3655219"/>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92D0CE-8D2D-6E48-8C2B-B3D87A13F191}"/>
              </a:ext>
            </a:extLst>
          </p:cNvPr>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5165979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829C8-986A-6C48-B4AE-5F73F9953363}"/>
              </a:ext>
            </a:extLst>
          </p:cNvPr>
          <p:cNvSpPr>
            <a:spLocks noGrp="1"/>
          </p:cNvSpPr>
          <p:nvPr>
            <p:ph type="title"/>
          </p:nvPr>
        </p:nvSpPr>
        <p:spPr>
          <a:xfrm>
            <a:off x="629841" y="342900"/>
            <a:ext cx="2949178" cy="1200150"/>
          </a:xfrm>
          <a:prstGeom prst="rect">
            <a:avLst/>
          </a:prstGeo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8A275E81-BDC7-D64D-95F2-568131E69C5E}"/>
              </a:ext>
            </a:extLst>
          </p:cNvPr>
          <p:cNvSpPr>
            <a:spLocks noGrp="1"/>
          </p:cNvSpPr>
          <p:nvPr>
            <p:ph type="pic" idx="1"/>
          </p:nvPr>
        </p:nvSpPr>
        <p:spPr>
          <a:xfrm>
            <a:off x="3887391" y="740569"/>
            <a:ext cx="4629150" cy="3655219"/>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5AD0464B-604D-A644-8C38-A7B4FCAC1E07}"/>
              </a:ext>
            </a:extLst>
          </p:cNvPr>
          <p:cNvSpPr>
            <a:spLocks noGrp="1"/>
          </p:cNvSpPr>
          <p:nvPr>
            <p:ph type="body" sz="half" idx="2"/>
          </p:nvPr>
        </p:nvSpPr>
        <p:spPr>
          <a:xfrm>
            <a:off x="629841" y="1543050"/>
            <a:ext cx="2949178" cy="2858691"/>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Tree>
    <p:extLst>
      <p:ext uri="{BB962C8B-B14F-4D97-AF65-F5344CB8AC3E}">
        <p14:creationId xmlns:p14="http://schemas.microsoft.com/office/powerpoint/2010/main" val="17523134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53305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0803757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14.emf"/><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4.emf"/><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7.emf"/><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0.png"/><Relationship Id="rId5" Type="http://schemas.openxmlformats.org/officeDocument/2006/relationships/image" Target="../media/image13.emf"/><Relationship Id="rId4" Type="http://schemas.openxmlformats.org/officeDocument/2006/relationships/notesSlide" Target="../notesSlides/notesSlide12.xml"/><Relationship Id="rId9"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3.png"/><Relationship Id="rId5" Type="http://schemas.openxmlformats.org/officeDocument/2006/relationships/image" Target="../media/image14.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3.png"/><Relationship Id="rId5" Type="http://schemas.openxmlformats.org/officeDocument/2006/relationships/image" Target="../media/image14.emf"/><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gif"/><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8" Type="http://schemas.openxmlformats.org/officeDocument/2006/relationships/image" Target="../media/image210.png"/><Relationship Id="rId3" Type="http://schemas.openxmlformats.org/officeDocument/2006/relationships/slideLayout" Target="../slideLayouts/slideLayout2.xml"/><Relationship Id="rId7" Type="http://schemas.openxmlformats.org/officeDocument/2006/relationships/image" Target="../media/image14.emf"/><Relationship Id="rId12" Type="http://schemas.openxmlformats.org/officeDocument/2006/relationships/image" Target="../media/image3.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200.png"/><Relationship Id="rId11" Type="http://schemas.openxmlformats.org/officeDocument/2006/relationships/image" Target="../media/image24.png"/><Relationship Id="rId5" Type="http://schemas.openxmlformats.org/officeDocument/2006/relationships/image" Target="../media/image13.emf"/><Relationship Id="rId10" Type="http://schemas.openxmlformats.org/officeDocument/2006/relationships/image" Target="../media/image23.png"/><Relationship Id="rId4" Type="http://schemas.openxmlformats.org/officeDocument/2006/relationships/notesSlide" Target="../notesSlides/notesSlide21.xml"/><Relationship Id="rId9" Type="http://schemas.openxmlformats.org/officeDocument/2006/relationships/image" Target="../media/image22.png"/></Relationships>
</file>

<file path=ppt/slides/_rels/slide22.xml.rels><?xml version="1.0" encoding="UTF-8" standalone="yes"?>
<Relationships xmlns="http://schemas.openxmlformats.org/package/2006/relationships"><Relationship Id="rId8" Type="http://schemas.openxmlformats.org/officeDocument/2006/relationships/image" Target="../media/image210.png"/><Relationship Id="rId13"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4.emf"/><Relationship Id="rId12" Type="http://schemas.openxmlformats.org/officeDocument/2006/relationships/image" Target="../media/image26.png"/><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200.png"/><Relationship Id="rId11" Type="http://schemas.openxmlformats.org/officeDocument/2006/relationships/image" Target="../media/image24.png"/><Relationship Id="rId5" Type="http://schemas.openxmlformats.org/officeDocument/2006/relationships/image" Target="../media/image13.emf"/><Relationship Id="rId10" Type="http://schemas.openxmlformats.org/officeDocument/2006/relationships/image" Target="../media/image23.png"/><Relationship Id="rId4" Type="http://schemas.openxmlformats.org/officeDocument/2006/relationships/notesSlide" Target="../notesSlides/notesSlide22.xml"/><Relationship Id="rId9" Type="http://schemas.openxmlformats.org/officeDocument/2006/relationships/image" Target="../media/image22.png"/></Relationships>
</file>

<file path=ppt/slides/_rels/slide23.xml.rels><?xml version="1.0" encoding="UTF-8" standalone="yes"?>
<Relationships xmlns="http://schemas.openxmlformats.org/package/2006/relationships"><Relationship Id="rId8" Type="http://schemas.openxmlformats.org/officeDocument/2006/relationships/image" Target="../media/image210.png"/><Relationship Id="rId13"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4.emf"/><Relationship Id="rId12" Type="http://schemas.openxmlformats.org/officeDocument/2006/relationships/image" Target="../media/image27.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200.png"/><Relationship Id="rId11" Type="http://schemas.openxmlformats.org/officeDocument/2006/relationships/image" Target="../media/image24.png"/><Relationship Id="rId5" Type="http://schemas.openxmlformats.org/officeDocument/2006/relationships/image" Target="../media/image13.emf"/><Relationship Id="rId10" Type="http://schemas.openxmlformats.org/officeDocument/2006/relationships/image" Target="../media/image23.png"/><Relationship Id="rId4" Type="http://schemas.openxmlformats.org/officeDocument/2006/relationships/notesSlide" Target="../notesSlides/notesSlide23.xml"/><Relationship Id="rId9" Type="http://schemas.openxmlformats.org/officeDocument/2006/relationships/image" Target="../media/image22.png"/></Relationships>
</file>

<file path=ppt/slides/_rels/slide24.xml.rels><?xml version="1.0" encoding="UTF-8" standalone="yes"?>
<Relationships xmlns="http://schemas.openxmlformats.org/package/2006/relationships"><Relationship Id="rId8" Type="http://schemas.openxmlformats.org/officeDocument/2006/relationships/image" Target="../media/image210.png"/><Relationship Id="rId13"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4.emf"/><Relationship Id="rId12" Type="http://schemas.openxmlformats.org/officeDocument/2006/relationships/image" Target="../media/image28.png"/><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200.png"/><Relationship Id="rId11" Type="http://schemas.openxmlformats.org/officeDocument/2006/relationships/image" Target="../media/image24.png"/><Relationship Id="rId5" Type="http://schemas.openxmlformats.org/officeDocument/2006/relationships/image" Target="../media/image13.emf"/><Relationship Id="rId10" Type="http://schemas.openxmlformats.org/officeDocument/2006/relationships/image" Target="../media/image23.png"/><Relationship Id="rId4" Type="http://schemas.openxmlformats.org/officeDocument/2006/relationships/notesSlide" Target="../notesSlides/notesSlide24.xml"/><Relationship Id="rId9" Type="http://schemas.openxmlformats.org/officeDocument/2006/relationships/image" Target="../media/image22.png"/></Relationships>
</file>

<file path=ppt/slides/_rels/slide25.xml.rels><?xml version="1.0" encoding="UTF-8" standalone="yes"?>
<Relationships xmlns="http://schemas.openxmlformats.org/package/2006/relationships"><Relationship Id="rId8" Type="http://schemas.openxmlformats.org/officeDocument/2006/relationships/image" Target="../media/image210.png"/><Relationship Id="rId13"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4.emf"/><Relationship Id="rId12" Type="http://schemas.openxmlformats.org/officeDocument/2006/relationships/image" Target="../media/image29.png"/><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200.png"/><Relationship Id="rId11" Type="http://schemas.openxmlformats.org/officeDocument/2006/relationships/image" Target="../media/image24.png"/><Relationship Id="rId5" Type="http://schemas.openxmlformats.org/officeDocument/2006/relationships/image" Target="../media/image13.emf"/><Relationship Id="rId10" Type="http://schemas.openxmlformats.org/officeDocument/2006/relationships/image" Target="../media/image23.png"/><Relationship Id="rId4" Type="http://schemas.openxmlformats.org/officeDocument/2006/relationships/notesSlide" Target="../notesSlides/notesSlide25.xml"/><Relationship Id="rId9" Type="http://schemas.openxmlformats.org/officeDocument/2006/relationships/image" Target="../media/image22.png"/></Relationships>
</file>

<file path=ppt/slides/_rels/slide26.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slideLayout" Target="../slideLayouts/slideLayout2.xml"/><Relationship Id="rId7" Type="http://schemas.openxmlformats.org/officeDocument/2006/relationships/image" Target="../media/image210.png"/><Relationship Id="rId12" Type="http://schemas.openxmlformats.org/officeDocument/2006/relationships/image" Target="../media/image3.png"/><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14.emf"/><Relationship Id="rId11" Type="http://schemas.openxmlformats.org/officeDocument/2006/relationships/image" Target="../media/image29.png"/><Relationship Id="rId5" Type="http://schemas.openxmlformats.org/officeDocument/2006/relationships/image" Target="../media/image13.emf"/><Relationship Id="rId10" Type="http://schemas.openxmlformats.org/officeDocument/2006/relationships/image" Target="../media/image24.png"/><Relationship Id="rId4" Type="http://schemas.openxmlformats.org/officeDocument/2006/relationships/notesSlide" Target="../notesSlides/notesSlide26.xml"/><Relationship Id="rId9" Type="http://schemas.openxmlformats.org/officeDocument/2006/relationships/image" Target="../media/image2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13.emf"/><Relationship Id="rId5" Type="http://schemas.openxmlformats.org/officeDocument/2006/relationships/image" Target="../media/image30.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image" Target="../media/image13.emf"/><Relationship Id="rId5" Type="http://schemas.openxmlformats.org/officeDocument/2006/relationships/image" Target="../media/image30.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6.jpeg"/><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6.jpe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31.m4a"/><Relationship Id="rId7" Type="http://schemas.openxmlformats.org/officeDocument/2006/relationships/image" Target="../media/image17.png"/><Relationship Id="rId2" Type="http://schemas.openxmlformats.org/officeDocument/2006/relationships/video" Target="../media/media30.mp4"/><Relationship Id="rId1" Type="http://schemas.microsoft.com/office/2007/relationships/media" Target="../media/media30.mp4"/><Relationship Id="rId6" Type="http://schemas.openxmlformats.org/officeDocument/2006/relationships/notesSlide" Target="../notesSlides/notesSlide30.xml"/><Relationship Id="rId5" Type="http://schemas.openxmlformats.org/officeDocument/2006/relationships/slideLayout" Target="../slideLayouts/slideLayout2.xml"/><Relationship Id="rId4" Type="http://schemas.openxmlformats.org/officeDocument/2006/relationships/audio" Target="../media/media31.m4a"/></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5" Type="http://schemas.openxmlformats.org/officeDocument/2006/relationships/image" Target="../media/image3.png"/><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10.emf"/><Relationship Id="rId5" Type="http://schemas.openxmlformats.org/officeDocument/2006/relationships/image" Target="../media/image7.emf"/><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slideLayout" Target="../slideLayouts/slideLayout2.xml"/><Relationship Id="rId7" Type="http://schemas.openxmlformats.org/officeDocument/2006/relationships/image" Target="../media/image7.emf"/><Relationship Id="rId2" Type="http://schemas.openxmlformats.org/officeDocument/2006/relationships/audio" Target="../media/media34.m4a"/><Relationship Id="rId1" Type="http://schemas.microsoft.com/office/2007/relationships/media" Target="../media/media34.m4a"/><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notesSlide" Target="../notesSlides/notesSlide33.xml"/><Relationship Id="rId9" Type="http://schemas.openxmlformats.org/officeDocument/2006/relationships/image" Target="../media/image3.png"/></Relationships>
</file>

<file path=ppt/slides/_rels/slide34.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slideLayout" Target="../slideLayouts/slideLayout2.xml"/><Relationship Id="rId7" Type="http://schemas.openxmlformats.org/officeDocument/2006/relationships/image" Target="../media/image7.emf"/><Relationship Id="rId2" Type="http://schemas.openxmlformats.org/officeDocument/2006/relationships/audio" Target="../media/media35.m4a"/><Relationship Id="rId1" Type="http://schemas.microsoft.com/office/2007/relationships/media" Target="../media/media35.m4a"/><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notesSlide" Target="../notesSlides/notesSlide34.xml"/><Relationship Id="rId9" Type="http://schemas.openxmlformats.org/officeDocument/2006/relationships/image" Target="../media/image3.png"/></Relationships>
</file>

<file path=ppt/slides/_rels/slide3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6.jpeg"/><Relationship Id="rId2" Type="http://schemas.openxmlformats.org/officeDocument/2006/relationships/audio" Target="../media/media36.m4a"/><Relationship Id="rId1" Type="http://schemas.microsoft.com/office/2007/relationships/media" Target="../media/media36.m4a"/><Relationship Id="rId6" Type="http://schemas.openxmlformats.org/officeDocument/2006/relationships/image" Target="../media/image5.png"/><Relationship Id="rId5" Type="http://schemas.openxmlformats.org/officeDocument/2006/relationships/image" Target="../media/image4.jpe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3.png"/><Relationship Id="rId4"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slideLayout" Target="../slideLayouts/slideLayout5.xml"/><Relationship Id="rId7" Type="http://schemas.openxmlformats.org/officeDocument/2006/relationships/image" Target="../media/image9.emf"/><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8.emf"/><Relationship Id="rId11" Type="http://schemas.openxmlformats.org/officeDocument/2006/relationships/image" Target="../media/image3.png"/><Relationship Id="rId5" Type="http://schemas.openxmlformats.org/officeDocument/2006/relationships/image" Target="../media/image7.emf"/><Relationship Id="rId10" Type="http://schemas.openxmlformats.org/officeDocument/2006/relationships/image" Target="../media/image12.emf"/><Relationship Id="rId4" Type="http://schemas.openxmlformats.org/officeDocument/2006/relationships/notesSlide" Target="../notesSlides/notesSlide4.xml"/><Relationship Id="rId9" Type="http://schemas.openxmlformats.org/officeDocument/2006/relationships/image" Target="../media/image11.emf"/></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9.png"/><Relationship Id="rId5" Type="http://schemas.openxmlformats.org/officeDocument/2006/relationships/image" Target="../media/image13.em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14.emf"/><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3.emf"/><Relationship Id="rId5" Type="http://schemas.openxmlformats.org/officeDocument/2006/relationships/image" Target="../media/image1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14.em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4.emf"/><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448426"/>
            <a:ext cx="7772400" cy="2392291"/>
          </a:xfrm>
        </p:spPr>
        <p:txBody>
          <a:bodyPr>
            <a:normAutofit/>
          </a:bodyPr>
          <a:lstStyle/>
          <a:p>
            <a:pPr>
              <a:spcAft>
                <a:spcPts val="900"/>
              </a:spcAft>
            </a:pPr>
            <a:r>
              <a:rPr lang="en-US" dirty="0"/>
              <a:t>Motivating the</a:t>
            </a:r>
            <a:br>
              <a:rPr lang="en-US" dirty="0"/>
            </a:br>
            <a:r>
              <a:rPr lang="en-US" dirty="0"/>
              <a:t>Convolutional Neural Network</a:t>
            </a:r>
            <a:endParaRPr lang="en-US" sz="3600" dirty="0"/>
          </a:p>
        </p:txBody>
      </p:sp>
      <p:sp>
        <p:nvSpPr>
          <p:cNvPr id="3" name="Subtitle 2"/>
          <p:cNvSpPr>
            <a:spLocks noGrp="1"/>
          </p:cNvSpPr>
          <p:nvPr>
            <p:ph type="subTitle" idx="1"/>
          </p:nvPr>
        </p:nvSpPr>
        <p:spPr>
          <a:xfrm>
            <a:off x="2270413" y="3143005"/>
            <a:ext cx="4603173" cy="1706085"/>
          </a:xfrm>
        </p:spPr>
        <p:txBody>
          <a:bodyPr>
            <a:normAutofit lnSpcReduction="10000"/>
          </a:bodyPr>
          <a:lstStyle/>
          <a:p>
            <a:endParaRPr lang="en-US" sz="1800" dirty="0"/>
          </a:p>
          <a:p>
            <a:endParaRPr lang="en-US" sz="1800" dirty="0"/>
          </a:p>
          <a:p>
            <a:r>
              <a:rPr lang="en-US" sz="1800" dirty="0"/>
              <a:t>Matthew Engelhard</a:t>
            </a:r>
          </a:p>
          <a:p>
            <a:endParaRPr lang="en-US" sz="1800" dirty="0"/>
          </a:p>
          <a:p>
            <a:r>
              <a:rPr lang="en-US" sz="1800" dirty="0"/>
              <a:t>Many slides created by Tim Dunn</a:t>
            </a:r>
          </a:p>
        </p:txBody>
      </p:sp>
      <p:pic>
        <p:nvPicPr>
          <p:cNvPr id="7" name="Video 6">
            <a:hlinkClick r:id="" action="ppaction://media"/>
            <a:extLst>
              <a:ext uri="{FF2B5EF4-FFF2-40B4-BE49-F238E27FC236}">
                <a16:creationId xmlns:a16="http://schemas.microsoft.com/office/drawing/2014/main" id="{8FF688F0-1FAE-294B-B7DC-69C47D9C5789}"/>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7429500" y="3857625"/>
            <a:ext cx="1714500" cy="1285875"/>
          </a:xfrm>
          <a:prstGeom prst="rect">
            <a:avLst/>
          </a:prstGeom>
        </p:spPr>
      </p:pic>
    </p:spTree>
    <p:extLst>
      <p:ext uri="{BB962C8B-B14F-4D97-AF65-F5344CB8AC3E}">
        <p14:creationId xmlns:p14="http://schemas.microsoft.com/office/powerpoint/2010/main" val="2570275424"/>
      </p:ext>
    </p:extLst>
  </p:cSld>
  <p:clrMapOvr>
    <a:masterClrMapping/>
  </p:clrMapOvr>
  <mc:AlternateContent xmlns:mc="http://schemas.openxmlformats.org/markup-compatibility/2006">
    <mc:Choice xmlns:p14="http://schemas.microsoft.com/office/powerpoint/2010/main" Requires="p14">
      <p:transition spd="slow" p14:dur="2000" advTm="40687"/>
    </mc:Choice>
    <mc:Fallback>
      <p:transition spd="slow" advTm="406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rmAutofit/>
          </a:bodyPr>
          <a:lstStyle/>
          <a:p>
            <a:r>
              <a:rPr lang="en-US" sz="3200" dirty="0"/>
              <a:t>Searching for a 1…</a:t>
            </a:r>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5"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pic>
        <p:nvPicPr>
          <p:cNvPr id="2" name="Audio 1">
            <a:hlinkClick r:id="" action="ppaction://media"/>
            <a:extLst>
              <a:ext uri="{FF2B5EF4-FFF2-40B4-BE49-F238E27FC236}">
                <a16:creationId xmlns:a16="http://schemas.microsoft.com/office/drawing/2014/main" id="{99AE158B-FF4E-5B4D-A25B-C062995F589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894424857"/>
      </p:ext>
    </p:extLst>
  </p:cSld>
  <p:clrMapOvr>
    <a:masterClrMapping/>
  </p:clrMapOvr>
  <mc:AlternateContent xmlns:mc="http://schemas.openxmlformats.org/markup-compatibility/2006">
    <mc:Choice xmlns:p14="http://schemas.microsoft.com/office/powerpoint/2010/main" Requires="p14">
      <p:transition spd="slow" p14:dur="2000" advTm="2448"/>
    </mc:Choice>
    <mc:Fallback>
      <p:transition spd="slow" advTm="2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rmAutofit/>
          </a:bodyPr>
          <a:lstStyle/>
          <a:p>
            <a:r>
              <a:rPr lang="en-US" sz="3200" dirty="0"/>
              <a:t>Searching for a 1…</a:t>
            </a:r>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5" cstate="screen">
            <a:alphaModFix amt="30000"/>
            <a:extLst>
              <a:ext uri="{28A0092B-C50C-407E-A947-70E740481C1C}">
                <a14:useLocalDpi xmlns:a14="http://schemas.microsoft.com/office/drawing/2010/main"/>
              </a:ext>
            </a:extLst>
          </a:blip>
          <a:srcRect l="16615" t="15201" r="11269" b="12759"/>
          <a:stretch/>
        </p:blipFill>
        <p:spPr>
          <a:xfrm>
            <a:off x="2336232" y="2823603"/>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723014"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pic>
        <p:nvPicPr>
          <p:cNvPr id="2" name="Audio 1">
            <a:hlinkClick r:id="" action="ppaction://media"/>
            <a:extLst>
              <a:ext uri="{FF2B5EF4-FFF2-40B4-BE49-F238E27FC236}">
                <a16:creationId xmlns:a16="http://schemas.microsoft.com/office/drawing/2014/main" id="{66A3E55A-842A-004C-AC37-8DDA94B7FA9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038393027"/>
      </p:ext>
    </p:extLst>
  </p:cSld>
  <p:clrMapOvr>
    <a:masterClrMapping/>
  </p:clrMapOvr>
  <mc:AlternateContent xmlns:mc="http://schemas.openxmlformats.org/markup-compatibility/2006">
    <mc:Choice xmlns:p14="http://schemas.microsoft.com/office/powerpoint/2010/main" Requires="p14">
      <p:transition spd="slow" p14:dur="2000" advTm="12321"/>
    </mc:Choice>
    <mc:Fallback>
      <p:transition spd="slow" advTm="123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D02B4-BC9F-9D4C-B5FB-DC6D0039E523}"/>
              </a:ext>
            </a:extLst>
          </p:cNvPr>
          <p:cNvSpPr>
            <a:spLocks noGrp="1"/>
          </p:cNvSpPr>
          <p:nvPr>
            <p:ph type="title"/>
          </p:nvPr>
        </p:nvSpPr>
        <p:spPr/>
        <p:txBody>
          <a:bodyPr>
            <a:normAutofit/>
          </a:bodyPr>
          <a:lstStyle/>
          <a:p>
            <a:r>
              <a:rPr lang="en-US" sz="3200" dirty="0"/>
              <a:t>A “Filter” to Detect Ones</a:t>
            </a:r>
          </a:p>
        </p:txBody>
      </p:sp>
      <p:pic>
        <p:nvPicPr>
          <p:cNvPr id="10" name="Picture 9">
            <a:extLst>
              <a:ext uri="{FF2B5EF4-FFF2-40B4-BE49-F238E27FC236}">
                <a16:creationId xmlns:a16="http://schemas.microsoft.com/office/drawing/2014/main" id="{58D52515-0A78-1146-8EF3-6A8FBF6BA3EA}"/>
              </a:ext>
            </a:extLst>
          </p:cNvPr>
          <p:cNvPicPr>
            <a:picLocks noChangeAspect="1"/>
          </p:cNvPicPr>
          <p:nvPr/>
        </p:nvPicPr>
        <p:blipFill>
          <a:blip r:embed="rId5"/>
          <a:stretch>
            <a:fillRect/>
          </a:stretch>
        </p:blipFill>
        <p:spPr>
          <a:xfrm>
            <a:off x="0" y="1064924"/>
            <a:ext cx="3645412" cy="3645412"/>
          </a:xfrm>
          <a:prstGeom prst="rect">
            <a:avLst/>
          </a:prstGeom>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AB942D8D-2AB5-CF4A-B22B-5CA7F3C717A8}"/>
                  </a:ext>
                </a:extLst>
              </p:cNvPr>
              <p:cNvSpPr txBox="1"/>
              <p:nvPr/>
            </p:nvSpPr>
            <p:spPr>
              <a:xfrm>
                <a:off x="536050" y="4064005"/>
                <a:ext cx="2238113" cy="646331"/>
              </a:xfrm>
              <a:prstGeom prst="rect">
                <a:avLst/>
              </a:prstGeom>
              <a:noFill/>
            </p:spPr>
            <p:txBody>
              <a:bodyPr wrap="none" rtlCol="0">
                <a:spAutoFit/>
              </a:bodyPr>
              <a:lstStyle/>
              <a:p>
                <a:r>
                  <a:rPr lang="en-US" dirty="0"/>
                  <a:t>Parameter values (</a:t>
                </a:r>
                <a14:m>
                  <m:oMath xmlns:m="http://schemas.openxmlformats.org/officeDocument/2006/math">
                    <m:r>
                      <a:rPr lang="en-US" i="1" dirty="0" smtClean="0">
                        <a:latin typeface="Cambria Math" panose="02040503050406030204" pitchFamily="18" charset="0"/>
                      </a:rPr>
                      <m:t>𝑏</m:t>
                    </m:r>
                    <m:r>
                      <a:rPr lang="en-US" i="1" baseline="-25000" dirty="0" smtClean="0">
                        <a:latin typeface="Cambria Math" panose="02040503050406030204" pitchFamily="18" charset="0"/>
                      </a:rPr>
                      <m:t>𝑗</m:t>
                    </m:r>
                  </m:oMath>
                </a14:m>
                <a:r>
                  <a:rPr lang="en-US" dirty="0"/>
                  <a:t>) </a:t>
                </a:r>
              </a:p>
              <a:p>
                <a:r>
                  <a:rPr lang="en-US" dirty="0"/>
                  <a:t>for each pixel </a:t>
                </a:r>
                <a14:m>
                  <m:oMath xmlns:m="http://schemas.openxmlformats.org/officeDocument/2006/math">
                    <m:r>
                      <a:rPr lang="en-US" i="1" dirty="0" smtClean="0">
                        <a:latin typeface="Cambria Math" panose="02040503050406030204" pitchFamily="18" charset="0"/>
                      </a:rPr>
                      <m:t>𝑗</m:t>
                    </m:r>
                  </m:oMath>
                </a14:m>
                <a:endParaRPr lang="en-US" dirty="0"/>
              </a:p>
            </p:txBody>
          </p:sp>
        </mc:Choice>
        <mc:Fallback xmlns="">
          <p:sp>
            <p:nvSpPr>
              <p:cNvPr id="4" name="TextBox 3">
                <a:extLst>
                  <a:ext uri="{FF2B5EF4-FFF2-40B4-BE49-F238E27FC236}">
                    <a16:creationId xmlns:a16="http://schemas.microsoft.com/office/drawing/2014/main" id="{AB942D8D-2AB5-CF4A-B22B-5CA7F3C717A8}"/>
                  </a:ext>
                </a:extLst>
              </p:cNvPr>
              <p:cNvSpPr txBox="1">
                <a:spLocks noRot="1" noChangeAspect="1" noMove="1" noResize="1" noEditPoints="1" noAdjustHandles="1" noChangeArrowheads="1" noChangeShapeType="1" noTextEdit="1"/>
              </p:cNvSpPr>
              <p:nvPr/>
            </p:nvSpPr>
            <p:spPr>
              <a:xfrm>
                <a:off x="536050" y="4064005"/>
                <a:ext cx="2238113" cy="646331"/>
              </a:xfrm>
              <a:prstGeom prst="rect">
                <a:avLst/>
              </a:prstGeom>
              <a:blipFill>
                <a:blip r:embed="rId6"/>
                <a:stretch>
                  <a:fillRect l="-2452" t="-5660" r="-1362" b="-14151"/>
                </a:stretch>
              </a:blipFill>
            </p:spPr>
            <p:txBody>
              <a:bodyPr/>
              <a:lstStyle/>
              <a:p>
                <a:r>
                  <a:rPr lang="en-US">
                    <a:noFill/>
                  </a:rPr>
                  <a:t> </a:t>
                </a:r>
              </a:p>
            </p:txBody>
          </p:sp>
        </mc:Fallback>
      </mc:AlternateContent>
      <p:pic>
        <p:nvPicPr>
          <p:cNvPr id="3" name="Picture 2"/>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6594365" y="1783532"/>
            <a:ext cx="2092435" cy="2415116"/>
          </a:xfrm>
          <a:prstGeom prst="rect">
            <a:avLst/>
          </a:prstGeom>
        </p:spPr>
      </p:pic>
      <p:pic>
        <p:nvPicPr>
          <p:cNvPr id="46" name="Picture 45">
            <a:extLst>
              <a:ext uri="{FF2B5EF4-FFF2-40B4-BE49-F238E27FC236}">
                <a16:creationId xmlns:a16="http://schemas.microsoft.com/office/drawing/2014/main" id="{8AAC3611-4CF8-3144-BFCF-E5B985482771}"/>
              </a:ext>
            </a:extLst>
          </p:cNvPr>
          <p:cNvPicPr>
            <a:picLocks noChangeAspect="1"/>
          </p:cNvPicPr>
          <p:nvPr/>
        </p:nvPicPr>
        <p:blipFill>
          <a:blip r:embed="rId8"/>
          <a:stretch>
            <a:fillRect/>
          </a:stretch>
        </p:blipFill>
        <p:spPr>
          <a:xfrm>
            <a:off x="3871750" y="1460363"/>
            <a:ext cx="2058271" cy="2058271"/>
          </a:xfrm>
          <a:prstGeom prst="rect">
            <a:avLst/>
          </a:prstGeom>
        </p:spPr>
      </p:pic>
      <p:cxnSp>
        <p:nvCxnSpPr>
          <p:cNvPr id="48" name="Elbow Connector 47"/>
          <p:cNvCxnSpPr/>
          <p:nvPr/>
        </p:nvCxnSpPr>
        <p:spPr>
          <a:xfrm>
            <a:off x="4900885" y="3277354"/>
            <a:ext cx="1789626" cy="452674"/>
          </a:xfrm>
          <a:prstGeom prst="bentConnector3">
            <a:avLst>
              <a:gd name="adj1" fmla="val -83"/>
            </a:avLst>
          </a:prstGeom>
          <a:ln>
            <a:tailEnd type="triangle"/>
          </a:ln>
        </p:spPr>
        <p:style>
          <a:lnRef idx="3">
            <a:schemeClr val="dk1"/>
          </a:lnRef>
          <a:fillRef idx="0">
            <a:schemeClr val="dk1"/>
          </a:fillRef>
          <a:effectRef idx="2">
            <a:schemeClr val="dk1"/>
          </a:effectRef>
          <a:fontRef idx="minor">
            <a:schemeClr val="tx1"/>
          </a:fontRef>
        </p:style>
      </p:cxnSp>
      <p:sp>
        <p:nvSpPr>
          <p:cNvPr id="50" name="TextBox 49"/>
          <p:cNvSpPr txBox="1"/>
          <p:nvPr/>
        </p:nvSpPr>
        <p:spPr>
          <a:xfrm>
            <a:off x="5142363" y="3779672"/>
            <a:ext cx="1210524" cy="369332"/>
          </a:xfrm>
          <a:prstGeom prst="rect">
            <a:avLst/>
          </a:prstGeom>
          <a:noFill/>
        </p:spPr>
        <p:txBody>
          <a:bodyPr wrap="none" rtlCol="0">
            <a:spAutoFit/>
          </a:bodyPr>
          <a:lstStyle/>
          <a:p>
            <a:r>
              <a:rPr lang="en-US" dirty="0"/>
              <a:t>VECTORIZE</a:t>
            </a:r>
          </a:p>
        </p:txBody>
      </p:sp>
      <p:pic>
        <p:nvPicPr>
          <p:cNvPr id="5" name="Audio 4">
            <a:hlinkClick r:id="" action="ppaction://media"/>
            <a:extLst>
              <a:ext uri="{FF2B5EF4-FFF2-40B4-BE49-F238E27FC236}">
                <a16:creationId xmlns:a16="http://schemas.microsoft.com/office/drawing/2014/main" id="{4271CC92-E33D-E144-8B44-313C04AA6D3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019702109"/>
      </p:ext>
    </p:extLst>
  </p:cSld>
  <p:clrMapOvr>
    <a:masterClrMapping/>
  </p:clrMapOvr>
  <mc:AlternateContent xmlns:mc="http://schemas.openxmlformats.org/markup-compatibility/2006">
    <mc:Choice xmlns:p14="http://schemas.microsoft.com/office/powerpoint/2010/main" Requires="p14">
      <p:transition spd="slow" p14:dur="2000" advTm="29377"/>
    </mc:Choice>
    <mc:Fallback>
      <p:transition spd="slow" advTm="293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92F483A-AE0E-2846-AE4D-327A12BF1B47}"/>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a:xfrm>
            <a:off x="0" y="36885"/>
            <a:ext cx="9143999" cy="857250"/>
          </a:xfrm>
        </p:spPr>
        <p:txBody>
          <a:bodyPr>
            <a:noAutofit/>
          </a:bodyPr>
          <a:lstStyle/>
          <a:p>
            <a:r>
              <a:rPr lang="en-US" sz="2400" dirty="0"/>
              <a:t>Our previous approach looks for a 1 </a:t>
            </a:r>
            <a:r>
              <a:rPr lang="en-US" sz="2400" u="sng" dirty="0"/>
              <a:t>at a specific location.</a:t>
            </a:r>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5" cstate="screen">
            <a:alphaModFix amt="30000"/>
            <a:extLst>
              <a:ext uri="{28A0092B-C50C-407E-A947-70E740481C1C}">
                <a14:useLocalDpi xmlns:a14="http://schemas.microsoft.com/office/drawing/2010/main"/>
              </a:ext>
            </a:extLst>
          </a:blip>
          <a:srcRect l="16615" t="15201" r="11269" b="12759"/>
          <a:stretch/>
        </p:blipFill>
        <p:spPr>
          <a:xfrm>
            <a:off x="723014" y="1212111"/>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723014"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64" name="Rectangle 163">
            <a:extLst>
              <a:ext uri="{FF2B5EF4-FFF2-40B4-BE49-F238E27FC236}">
                <a16:creationId xmlns:a16="http://schemas.microsoft.com/office/drawing/2014/main" id="{D87BE9D9-EF3D-6248-8C18-2D053A6E5F10}"/>
              </a:ext>
            </a:extLst>
          </p:cNvPr>
          <p:cNvSpPr/>
          <p:nvPr/>
        </p:nvSpPr>
        <p:spPr>
          <a:xfrm>
            <a:off x="4279011" y="970783"/>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5" name="Rectangle 164">
            <a:extLst>
              <a:ext uri="{FF2B5EF4-FFF2-40B4-BE49-F238E27FC236}">
                <a16:creationId xmlns:a16="http://schemas.microsoft.com/office/drawing/2014/main" id="{73E4149A-CEF8-F545-9845-3BEEECA73678}"/>
              </a:ext>
            </a:extLst>
          </p:cNvPr>
          <p:cNvSpPr/>
          <p:nvPr/>
        </p:nvSpPr>
        <p:spPr>
          <a:xfrm>
            <a:off x="4279011" y="112811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6" name="Rectangle 165">
            <a:extLst>
              <a:ext uri="{FF2B5EF4-FFF2-40B4-BE49-F238E27FC236}">
                <a16:creationId xmlns:a16="http://schemas.microsoft.com/office/drawing/2014/main" id="{6725817D-BA95-F246-A575-6662A2CE9380}"/>
              </a:ext>
            </a:extLst>
          </p:cNvPr>
          <p:cNvSpPr/>
          <p:nvPr/>
        </p:nvSpPr>
        <p:spPr>
          <a:xfrm>
            <a:off x="4279011" y="128544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7" name="Rectangle 166">
            <a:extLst>
              <a:ext uri="{FF2B5EF4-FFF2-40B4-BE49-F238E27FC236}">
                <a16:creationId xmlns:a16="http://schemas.microsoft.com/office/drawing/2014/main" id="{0C64A857-204E-6348-87B0-7BF73E64DCE5}"/>
              </a:ext>
            </a:extLst>
          </p:cNvPr>
          <p:cNvSpPr/>
          <p:nvPr/>
        </p:nvSpPr>
        <p:spPr>
          <a:xfrm>
            <a:off x="4279011" y="1438741"/>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8" name="Rectangle 167">
            <a:extLst>
              <a:ext uri="{FF2B5EF4-FFF2-40B4-BE49-F238E27FC236}">
                <a16:creationId xmlns:a16="http://schemas.microsoft.com/office/drawing/2014/main" id="{DB7A50C1-72FE-2546-AAD8-01E7DA5E34EE}"/>
              </a:ext>
            </a:extLst>
          </p:cNvPr>
          <p:cNvSpPr/>
          <p:nvPr/>
        </p:nvSpPr>
        <p:spPr>
          <a:xfrm>
            <a:off x="4279011" y="1596071"/>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9" name="Rectangle 168">
            <a:extLst>
              <a:ext uri="{FF2B5EF4-FFF2-40B4-BE49-F238E27FC236}">
                <a16:creationId xmlns:a16="http://schemas.microsoft.com/office/drawing/2014/main" id="{BF6829F4-1A48-7A46-8859-F22196930268}"/>
              </a:ext>
            </a:extLst>
          </p:cNvPr>
          <p:cNvSpPr/>
          <p:nvPr/>
        </p:nvSpPr>
        <p:spPr>
          <a:xfrm>
            <a:off x="4279011" y="1753402"/>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0" name="Rectangle 169">
            <a:extLst>
              <a:ext uri="{FF2B5EF4-FFF2-40B4-BE49-F238E27FC236}">
                <a16:creationId xmlns:a16="http://schemas.microsoft.com/office/drawing/2014/main" id="{C601EF10-04BD-5D42-A9D8-E0B049BF4125}"/>
              </a:ext>
            </a:extLst>
          </p:cNvPr>
          <p:cNvSpPr/>
          <p:nvPr/>
        </p:nvSpPr>
        <p:spPr>
          <a:xfrm>
            <a:off x="4279011" y="1906698"/>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1" name="Rectangle 170">
            <a:extLst>
              <a:ext uri="{FF2B5EF4-FFF2-40B4-BE49-F238E27FC236}">
                <a16:creationId xmlns:a16="http://schemas.microsoft.com/office/drawing/2014/main" id="{2547EFF8-60A4-9548-B669-8C748881432F}"/>
              </a:ext>
            </a:extLst>
          </p:cNvPr>
          <p:cNvSpPr/>
          <p:nvPr/>
        </p:nvSpPr>
        <p:spPr>
          <a:xfrm>
            <a:off x="4279011" y="2064028"/>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2" name="Rectangle 171">
            <a:extLst>
              <a:ext uri="{FF2B5EF4-FFF2-40B4-BE49-F238E27FC236}">
                <a16:creationId xmlns:a16="http://schemas.microsoft.com/office/drawing/2014/main" id="{187E5C15-6B87-7B4A-962F-98ABB2CC0694}"/>
              </a:ext>
            </a:extLst>
          </p:cNvPr>
          <p:cNvSpPr/>
          <p:nvPr/>
        </p:nvSpPr>
        <p:spPr>
          <a:xfrm>
            <a:off x="4279011" y="2221359"/>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3" name="Rectangle 172">
            <a:extLst>
              <a:ext uri="{FF2B5EF4-FFF2-40B4-BE49-F238E27FC236}">
                <a16:creationId xmlns:a16="http://schemas.microsoft.com/office/drawing/2014/main" id="{044BC861-74A0-844E-A93C-D2FEF540649B}"/>
              </a:ext>
            </a:extLst>
          </p:cNvPr>
          <p:cNvSpPr/>
          <p:nvPr/>
        </p:nvSpPr>
        <p:spPr>
          <a:xfrm>
            <a:off x="4279011" y="2374655"/>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4" name="Rectangle 173">
            <a:extLst>
              <a:ext uri="{FF2B5EF4-FFF2-40B4-BE49-F238E27FC236}">
                <a16:creationId xmlns:a16="http://schemas.microsoft.com/office/drawing/2014/main" id="{278769E4-6494-D147-ACDE-76318666FAC4}"/>
              </a:ext>
            </a:extLst>
          </p:cNvPr>
          <p:cNvSpPr/>
          <p:nvPr/>
        </p:nvSpPr>
        <p:spPr>
          <a:xfrm>
            <a:off x="4279011" y="2531986"/>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5" name="Rectangle 174">
            <a:extLst>
              <a:ext uri="{FF2B5EF4-FFF2-40B4-BE49-F238E27FC236}">
                <a16:creationId xmlns:a16="http://schemas.microsoft.com/office/drawing/2014/main" id="{09ECEEA4-CE9C-3748-B824-541FBCDADA4D}"/>
              </a:ext>
            </a:extLst>
          </p:cNvPr>
          <p:cNvSpPr/>
          <p:nvPr/>
        </p:nvSpPr>
        <p:spPr>
          <a:xfrm>
            <a:off x="4279011" y="2689316"/>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6" name="Rectangle 175">
            <a:extLst>
              <a:ext uri="{FF2B5EF4-FFF2-40B4-BE49-F238E27FC236}">
                <a16:creationId xmlns:a16="http://schemas.microsoft.com/office/drawing/2014/main" id="{321D419D-9BBF-5C45-85AE-10CBFA054D3B}"/>
              </a:ext>
            </a:extLst>
          </p:cNvPr>
          <p:cNvSpPr/>
          <p:nvPr/>
        </p:nvSpPr>
        <p:spPr>
          <a:xfrm>
            <a:off x="4279011" y="283454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7" name="Rectangle 176">
            <a:extLst>
              <a:ext uri="{FF2B5EF4-FFF2-40B4-BE49-F238E27FC236}">
                <a16:creationId xmlns:a16="http://schemas.microsoft.com/office/drawing/2014/main" id="{E52B6BE5-61FD-2C40-B344-E91CE1D5F36A}"/>
              </a:ext>
            </a:extLst>
          </p:cNvPr>
          <p:cNvSpPr/>
          <p:nvPr/>
        </p:nvSpPr>
        <p:spPr>
          <a:xfrm>
            <a:off x="4279011" y="299187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8" name="Rectangle 177">
            <a:extLst>
              <a:ext uri="{FF2B5EF4-FFF2-40B4-BE49-F238E27FC236}">
                <a16:creationId xmlns:a16="http://schemas.microsoft.com/office/drawing/2014/main" id="{FD0B952C-6C14-1F40-AB2C-F2BA3A738632}"/>
              </a:ext>
            </a:extLst>
          </p:cNvPr>
          <p:cNvSpPr/>
          <p:nvPr/>
        </p:nvSpPr>
        <p:spPr>
          <a:xfrm>
            <a:off x="4279011" y="3149205"/>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9" name="Rectangle 178">
            <a:extLst>
              <a:ext uri="{FF2B5EF4-FFF2-40B4-BE49-F238E27FC236}">
                <a16:creationId xmlns:a16="http://schemas.microsoft.com/office/drawing/2014/main" id="{8109DD35-03A5-144C-B9BA-647699893CDF}"/>
              </a:ext>
            </a:extLst>
          </p:cNvPr>
          <p:cNvSpPr/>
          <p:nvPr/>
        </p:nvSpPr>
        <p:spPr>
          <a:xfrm>
            <a:off x="4279011" y="3302501"/>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0" name="Rectangle 179">
            <a:extLst>
              <a:ext uri="{FF2B5EF4-FFF2-40B4-BE49-F238E27FC236}">
                <a16:creationId xmlns:a16="http://schemas.microsoft.com/office/drawing/2014/main" id="{6A9DE0D1-0D14-5B48-ADDA-010FE0320DF0}"/>
              </a:ext>
            </a:extLst>
          </p:cNvPr>
          <p:cNvSpPr/>
          <p:nvPr/>
        </p:nvSpPr>
        <p:spPr>
          <a:xfrm>
            <a:off x="4279011" y="3459832"/>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1" name="Rectangle 180">
            <a:extLst>
              <a:ext uri="{FF2B5EF4-FFF2-40B4-BE49-F238E27FC236}">
                <a16:creationId xmlns:a16="http://schemas.microsoft.com/office/drawing/2014/main" id="{859C9595-E964-644E-A9A9-EB6F689B1BC2}"/>
              </a:ext>
            </a:extLst>
          </p:cNvPr>
          <p:cNvSpPr/>
          <p:nvPr/>
        </p:nvSpPr>
        <p:spPr>
          <a:xfrm>
            <a:off x="4279011" y="3617162"/>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2" name="Rectangle 181">
            <a:extLst>
              <a:ext uri="{FF2B5EF4-FFF2-40B4-BE49-F238E27FC236}">
                <a16:creationId xmlns:a16="http://schemas.microsoft.com/office/drawing/2014/main" id="{111EE6CA-1CC0-3D47-B2F4-C9A812ECF0E4}"/>
              </a:ext>
            </a:extLst>
          </p:cNvPr>
          <p:cNvSpPr/>
          <p:nvPr/>
        </p:nvSpPr>
        <p:spPr>
          <a:xfrm>
            <a:off x="4279011" y="3759703"/>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3" name="Rectangle 182">
            <a:extLst>
              <a:ext uri="{FF2B5EF4-FFF2-40B4-BE49-F238E27FC236}">
                <a16:creationId xmlns:a16="http://schemas.microsoft.com/office/drawing/2014/main" id="{D27FD368-CAAE-B34F-9CFB-06D08029CC87}"/>
              </a:ext>
            </a:extLst>
          </p:cNvPr>
          <p:cNvSpPr/>
          <p:nvPr/>
        </p:nvSpPr>
        <p:spPr>
          <a:xfrm>
            <a:off x="4279011" y="391703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4" name="Rectangle 183">
            <a:extLst>
              <a:ext uri="{FF2B5EF4-FFF2-40B4-BE49-F238E27FC236}">
                <a16:creationId xmlns:a16="http://schemas.microsoft.com/office/drawing/2014/main" id="{090EE65C-31A8-884E-AD4B-CBBB38E474CC}"/>
              </a:ext>
            </a:extLst>
          </p:cNvPr>
          <p:cNvSpPr/>
          <p:nvPr/>
        </p:nvSpPr>
        <p:spPr>
          <a:xfrm>
            <a:off x="4279011" y="407436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5" name="Rectangle 184">
            <a:extLst>
              <a:ext uri="{FF2B5EF4-FFF2-40B4-BE49-F238E27FC236}">
                <a16:creationId xmlns:a16="http://schemas.microsoft.com/office/drawing/2014/main" id="{FF1DD5BF-9367-BA4D-97F8-33400493540C}"/>
              </a:ext>
            </a:extLst>
          </p:cNvPr>
          <p:cNvSpPr/>
          <p:nvPr/>
        </p:nvSpPr>
        <p:spPr>
          <a:xfrm>
            <a:off x="4279011" y="4227661"/>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6" name="Rectangle 185">
            <a:extLst>
              <a:ext uri="{FF2B5EF4-FFF2-40B4-BE49-F238E27FC236}">
                <a16:creationId xmlns:a16="http://schemas.microsoft.com/office/drawing/2014/main" id="{77E7851E-5BA0-CE4D-8E43-1B9E6D3F248A}"/>
              </a:ext>
            </a:extLst>
          </p:cNvPr>
          <p:cNvSpPr/>
          <p:nvPr/>
        </p:nvSpPr>
        <p:spPr>
          <a:xfrm>
            <a:off x="4279011" y="4384991"/>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7" name="Rectangle 186">
            <a:extLst>
              <a:ext uri="{FF2B5EF4-FFF2-40B4-BE49-F238E27FC236}">
                <a16:creationId xmlns:a16="http://schemas.microsoft.com/office/drawing/2014/main" id="{52F63B1D-D936-7447-A81E-0AB630260779}"/>
              </a:ext>
            </a:extLst>
          </p:cNvPr>
          <p:cNvSpPr/>
          <p:nvPr/>
        </p:nvSpPr>
        <p:spPr>
          <a:xfrm>
            <a:off x="4279011" y="4542322"/>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8" name="TextBox 187">
            <a:extLst>
              <a:ext uri="{FF2B5EF4-FFF2-40B4-BE49-F238E27FC236}">
                <a16:creationId xmlns:a16="http://schemas.microsoft.com/office/drawing/2014/main" id="{A61AF541-59EE-6242-8F15-CAF013691346}"/>
              </a:ext>
            </a:extLst>
          </p:cNvPr>
          <p:cNvSpPr txBox="1"/>
          <p:nvPr/>
        </p:nvSpPr>
        <p:spPr>
          <a:xfrm>
            <a:off x="5936434" y="2550817"/>
            <a:ext cx="1186031" cy="300082"/>
          </a:xfrm>
          <a:prstGeom prst="rect">
            <a:avLst/>
          </a:prstGeom>
          <a:noFill/>
        </p:spPr>
        <p:txBody>
          <a:bodyPr wrap="square" rtlCol="0">
            <a:spAutoFit/>
          </a:bodyPr>
          <a:lstStyle/>
          <a:p>
            <a:r>
              <a:rPr lang="en-US" sz="1350" dirty="0"/>
              <a:t>MLP Classifier</a:t>
            </a:r>
          </a:p>
        </p:txBody>
      </p:sp>
      <p:sp>
        <p:nvSpPr>
          <p:cNvPr id="189" name="Rectangle 188">
            <a:extLst>
              <a:ext uri="{FF2B5EF4-FFF2-40B4-BE49-F238E27FC236}">
                <a16:creationId xmlns:a16="http://schemas.microsoft.com/office/drawing/2014/main" id="{C94A4C5C-A380-4440-B245-AEC4D0391870}"/>
              </a:ext>
            </a:extLst>
          </p:cNvPr>
          <p:cNvSpPr/>
          <p:nvPr/>
        </p:nvSpPr>
        <p:spPr>
          <a:xfrm>
            <a:off x="5650013" y="2304058"/>
            <a:ext cx="1637852" cy="77051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192" name="Straight Connector 191">
            <a:extLst>
              <a:ext uri="{FF2B5EF4-FFF2-40B4-BE49-F238E27FC236}">
                <a16:creationId xmlns:a16="http://schemas.microsoft.com/office/drawing/2014/main" id="{BDB1089B-9335-8F44-9A85-46F224589D9F}"/>
              </a:ext>
            </a:extLst>
          </p:cNvPr>
          <p:cNvCxnSpPr>
            <a:stCxn id="189" idx="1"/>
            <a:endCxn id="164" idx="3"/>
          </p:cNvCxnSpPr>
          <p:nvPr/>
        </p:nvCxnSpPr>
        <p:spPr>
          <a:xfrm flipH="1" flipV="1">
            <a:off x="4436342" y="1049449"/>
            <a:ext cx="1213671" cy="16398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a:extLst>
              <a:ext uri="{FF2B5EF4-FFF2-40B4-BE49-F238E27FC236}">
                <a16:creationId xmlns:a16="http://schemas.microsoft.com/office/drawing/2014/main" id="{7434DCB8-9AAF-3342-BE4A-0219DACA0493}"/>
              </a:ext>
            </a:extLst>
          </p:cNvPr>
          <p:cNvCxnSpPr>
            <a:cxnSpLocks/>
            <a:stCxn id="189" idx="1"/>
            <a:endCxn id="165" idx="3"/>
          </p:cNvCxnSpPr>
          <p:nvPr/>
        </p:nvCxnSpPr>
        <p:spPr>
          <a:xfrm flipH="1" flipV="1">
            <a:off x="4436342" y="1206779"/>
            <a:ext cx="1213671" cy="148253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a:extLst>
              <a:ext uri="{FF2B5EF4-FFF2-40B4-BE49-F238E27FC236}">
                <a16:creationId xmlns:a16="http://schemas.microsoft.com/office/drawing/2014/main" id="{D34DB478-7B5A-AF4F-A9AB-1942B1103D3B}"/>
              </a:ext>
            </a:extLst>
          </p:cNvPr>
          <p:cNvCxnSpPr>
            <a:cxnSpLocks/>
            <a:stCxn id="189" idx="1"/>
            <a:endCxn id="166" idx="3"/>
          </p:cNvCxnSpPr>
          <p:nvPr/>
        </p:nvCxnSpPr>
        <p:spPr>
          <a:xfrm flipH="1" flipV="1">
            <a:off x="4436342" y="1364110"/>
            <a:ext cx="1213671" cy="13252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72ADB7E6-2F67-CE42-95BB-8D2C36EC9416}"/>
              </a:ext>
            </a:extLst>
          </p:cNvPr>
          <p:cNvCxnSpPr>
            <a:cxnSpLocks/>
            <a:stCxn id="189" idx="1"/>
            <a:endCxn id="167" idx="3"/>
          </p:cNvCxnSpPr>
          <p:nvPr/>
        </p:nvCxnSpPr>
        <p:spPr>
          <a:xfrm flipH="1" flipV="1">
            <a:off x="4436342" y="1517407"/>
            <a:ext cx="1213671" cy="117191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BFD5D1F3-3E76-D148-956F-8AE4816939D2}"/>
              </a:ext>
            </a:extLst>
          </p:cNvPr>
          <p:cNvCxnSpPr>
            <a:cxnSpLocks/>
            <a:stCxn id="189" idx="1"/>
            <a:endCxn id="169" idx="3"/>
          </p:cNvCxnSpPr>
          <p:nvPr/>
        </p:nvCxnSpPr>
        <p:spPr>
          <a:xfrm flipH="1" flipV="1">
            <a:off x="4436342" y="1832068"/>
            <a:ext cx="1213671" cy="85724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a:extLst>
              <a:ext uri="{FF2B5EF4-FFF2-40B4-BE49-F238E27FC236}">
                <a16:creationId xmlns:a16="http://schemas.microsoft.com/office/drawing/2014/main" id="{02E5CE4A-FB61-C546-A01C-13DB1F0C1159}"/>
              </a:ext>
            </a:extLst>
          </p:cNvPr>
          <p:cNvCxnSpPr>
            <a:cxnSpLocks/>
            <a:stCxn id="189" idx="1"/>
            <a:endCxn id="170" idx="3"/>
          </p:cNvCxnSpPr>
          <p:nvPr/>
        </p:nvCxnSpPr>
        <p:spPr>
          <a:xfrm flipH="1" flipV="1">
            <a:off x="4436342" y="1985363"/>
            <a:ext cx="1213671" cy="7039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a:extLst>
              <a:ext uri="{FF2B5EF4-FFF2-40B4-BE49-F238E27FC236}">
                <a16:creationId xmlns:a16="http://schemas.microsoft.com/office/drawing/2014/main" id="{E43F8D76-0094-5441-9328-0FA14278C077}"/>
              </a:ext>
            </a:extLst>
          </p:cNvPr>
          <p:cNvCxnSpPr>
            <a:cxnSpLocks/>
            <a:stCxn id="189" idx="1"/>
            <a:endCxn id="180" idx="3"/>
          </p:cNvCxnSpPr>
          <p:nvPr/>
        </p:nvCxnSpPr>
        <p:spPr>
          <a:xfrm flipH="1">
            <a:off x="4436342" y="2689317"/>
            <a:ext cx="1213671" cy="84918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7ED2727C-963B-2947-A233-8D52436232B2}"/>
              </a:ext>
            </a:extLst>
          </p:cNvPr>
          <p:cNvCxnSpPr>
            <a:cxnSpLocks/>
            <a:stCxn id="189" idx="1"/>
            <a:endCxn id="182" idx="3"/>
          </p:cNvCxnSpPr>
          <p:nvPr/>
        </p:nvCxnSpPr>
        <p:spPr>
          <a:xfrm flipH="1">
            <a:off x="4436342" y="2689316"/>
            <a:ext cx="1213671" cy="1149053"/>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8F887DF6-3F18-1E41-BD6B-EF1B6054374A}"/>
              </a:ext>
            </a:extLst>
          </p:cNvPr>
          <p:cNvCxnSpPr>
            <a:cxnSpLocks/>
            <a:stCxn id="189" idx="1"/>
            <a:endCxn id="184" idx="3"/>
          </p:cNvCxnSpPr>
          <p:nvPr/>
        </p:nvCxnSpPr>
        <p:spPr>
          <a:xfrm flipH="1">
            <a:off x="4436342" y="2689316"/>
            <a:ext cx="1213671" cy="146371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a:extLst>
              <a:ext uri="{FF2B5EF4-FFF2-40B4-BE49-F238E27FC236}">
                <a16:creationId xmlns:a16="http://schemas.microsoft.com/office/drawing/2014/main" id="{4C9FC2BA-145C-3945-A08B-C0F7DAABCD34}"/>
              </a:ext>
            </a:extLst>
          </p:cNvPr>
          <p:cNvCxnSpPr>
            <a:cxnSpLocks/>
            <a:stCxn id="189" idx="1"/>
            <a:endCxn id="171" idx="3"/>
          </p:cNvCxnSpPr>
          <p:nvPr/>
        </p:nvCxnSpPr>
        <p:spPr>
          <a:xfrm flipH="1" flipV="1">
            <a:off x="4436342" y="2142694"/>
            <a:ext cx="1213671" cy="54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E774B1EC-FA82-3E41-A676-1CE285C5A03C}"/>
              </a:ext>
            </a:extLst>
          </p:cNvPr>
          <p:cNvCxnSpPr>
            <a:cxnSpLocks/>
            <a:stCxn id="189" idx="1"/>
            <a:endCxn id="172" idx="3"/>
          </p:cNvCxnSpPr>
          <p:nvPr/>
        </p:nvCxnSpPr>
        <p:spPr>
          <a:xfrm flipH="1" flipV="1">
            <a:off x="4436342" y="2300024"/>
            <a:ext cx="1213671" cy="3892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7160CCD9-EA41-DD45-82A2-C0B6A32CC7AD}"/>
              </a:ext>
            </a:extLst>
          </p:cNvPr>
          <p:cNvCxnSpPr>
            <a:cxnSpLocks/>
            <a:stCxn id="189" idx="1"/>
            <a:endCxn id="173" idx="3"/>
          </p:cNvCxnSpPr>
          <p:nvPr/>
        </p:nvCxnSpPr>
        <p:spPr>
          <a:xfrm flipH="1" flipV="1">
            <a:off x="4436342" y="2453321"/>
            <a:ext cx="1213671" cy="23599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A915223E-C2EE-A44D-8F9E-1A4DF2B9A6C0}"/>
              </a:ext>
            </a:extLst>
          </p:cNvPr>
          <p:cNvCxnSpPr>
            <a:cxnSpLocks/>
            <a:stCxn id="189" idx="1"/>
            <a:endCxn id="174" idx="3"/>
          </p:cNvCxnSpPr>
          <p:nvPr/>
        </p:nvCxnSpPr>
        <p:spPr>
          <a:xfrm flipH="1" flipV="1">
            <a:off x="4436342" y="2610652"/>
            <a:ext cx="1213671" cy="786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a:extLst>
              <a:ext uri="{FF2B5EF4-FFF2-40B4-BE49-F238E27FC236}">
                <a16:creationId xmlns:a16="http://schemas.microsoft.com/office/drawing/2014/main" id="{22C4A245-E7A0-7B49-8710-CDC3E93C5C4E}"/>
              </a:ext>
            </a:extLst>
          </p:cNvPr>
          <p:cNvCxnSpPr>
            <a:cxnSpLocks/>
            <a:stCxn id="189" idx="1"/>
            <a:endCxn id="175" idx="3"/>
          </p:cNvCxnSpPr>
          <p:nvPr/>
        </p:nvCxnSpPr>
        <p:spPr>
          <a:xfrm flipH="1">
            <a:off x="4436342" y="2689317"/>
            <a:ext cx="1213671" cy="786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a:extLst>
              <a:ext uri="{FF2B5EF4-FFF2-40B4-BE49-F238E27FC236}">
                <a16:creationId xmlns:a16="http://schemas.microsoft.com/office/drawing/2014/main" id="{23FC41CD-B513-3748-B8F2-35D538654334}"/>
              </a:ext>
            </a:extLst>
          </p:cNvPr>
          <p:cNvCxnSpPr>
            <a:cxnSpLocks/>
            <a:stCxn id="189" idx="1"/>
            <a:endCxn id="176" idx="3"/>
          </p:cNvCxnSpPr>
          <p:nvPr/>
        </p:nvCxnSpPr>
        <p:spPr>
          <a:xfrm flipH="1">
            <a:off x="4436342" y="2689316"/>
            <a:ext cx="1213671" cy="22389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6E6CACAC-89B5-EB4C-BC3A-E28EA1540771}"/>
              </a:ext>
            </a:extLst>
          </p:cNvPr>
          <p:cNvCxnSpPr>
            <a:cxnSpLocks/>
            <a:stCxn id="189" idx="1"/>
            <a:endCxn id="177" idx="3"/>
          </p:cNvCxnSpPr>
          <p:nvPr/>
        </p:nvCxnSpPr>
        <p:spPr>
          <a:xfrm flipH="1">
            <a:off x="4436342" y="2689316"/>
            <a:ext cx="1213671" cy="3812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2E5BF100-6857-A846-B946-1BD2E010BCD6}"/>
              </a:ext>
            </a:extLst>
          </p:cNvPr>
          <p:cNvCxnSpPr>
            <a:cxnSpLocks/>
            <a:stCxn id="189" idx="1"/>
            <a:endCxn id="178" idx="3"/>
          </p:cNvCxnSpPr>
          <p:nvPr/>
        </p:nvCxnSpPr>
        <p:spPr>
          <a:xfrm flipH="1">
            <a:off x="4436342" y="2689316"/>
            <a:ext cx="1213671" cy="5385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a:extLst>
              <a:ext uri="{FF2B5EF4-FFF2-40B4-BE49-F238E27FC236}">
                <a16:creationId xmlns:a16="http://schemas.microsoft.com/office/drawing/2014/main" id="{40253752-342E-4346-AEFB-7B2F97F1D845}"/>
              </a:ext>
            </a:extLst>
          </p:cNvPr>
          <p:cNvCxnSpPr>
            <a:cxnSpLocks/>
            <a:stCxn id="189" idx="1"/>
            <a:endCxn id="179" idx="3"/>
          </p:cNvCxnSpPr>
          <p:nvPr/>
        </p:nvCxnSpPr>
        <p:spPr>
          <a:xfrm flipH="1">
            <a:off x="4436342" y="2689317"/>
            <a:ext cx="1213671" cy="691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a:extLst>
              <a:ext uri="{FF2B5EF4-FFF2-40B4-BE49-F238E27FC236}">
                <a16:creationId xmlns:a16="http://schemas.microsoft.com/office/drawing/2014/main" id="{0B252AAC-7D9F-7B45-BB9B-072E5BF42CF7}"/>
              </a:ext>
            </a:extLst>
          </p:cNvPr>
          <p:cNvCxnSpPr>
            <a:cxnSpLocks/>
            <a:stCxn id="189" idx="1"/>
            <a:endCxn id="185" idx="3"/>
          </p:cNvCxnSpPr>
          <p:nvPr/>
        </p:nvCxnSpPr>
        <p:spPr>
          <a:xfrm flipH="1">
            <a:off x="4436342" y="2689317"/>
            <a:ext cx="1213671" cy="16170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7AB91116-C92A-564B-BD57-E8EE76FBE281}"/>
              </a:ext>
            </a:extLst>
          </p:cNvPr>
          <p:cNvCxnSpPr>
            <a:cxnSpLocks/>
            <a:stCxn id="189" idx="1"/>
            <a:endCxn id="186" idx="3"/>
          </p:cNvCxnSpPr>
          <p:nvPr/>
        </p:nvCxnSpPr>
        <p:spPr>
          <a:xfrm flipH="1">
            <a:off x="4436342" y="2689317"/>
            <a:ext cx="1213671" cy="1774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9BB6986F-074F-DD43-BE81-9AC530DBEC62}"/>
              </a:ext>
            </a:extLst>
          </p:cNvPr>
          <p:cNvCxnSpPr>
            <a:cxnSpLocks/>
            <a:stCxn id="189" idx="1"/>
            <a:endCxn id="187" idx="3"/>
          </p:cNvCxnSpPr>
          <p:nvPr/>
        </p:nvCxnSpPr>
        <p:spPr>
          <a:xfrm flipH="1">
            <a:off x="4436342" y="2689317"/>
            <a:ext cx="1213671" cy="19316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a:extLst>
              <a:ext uri="{FF2B5EF4-FFF2-40B4-BE49-F238E27FC236}">
                <a16:creationId xmlns:a16="http://schemas.microsoft.com/office/drawing/2014/main" id="{4B8A7C7A-FECB-E544-B313-2E545C7FD987}"/>
              </a:ext>
            </a:extLst>
          </p:cNvPr>
          <p:cNvCxnSpPr>
            <a:cxnSpLocks/>
            <a:stCxn id="189" idx="1"/>
            <a:endCxn id="181" idx="3"/>
          </p:cNvCxnSpPr>
          <p:nvPr/>
        </p:nvCxnSpPr>
        <p:spPr>
          <a:xfrm flipH="1">
            <a:off x="4436342" y="2689317"/>
            <a:ext cx="1213671" cy="10065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a:extLst>
              <a:ext uri="{FF2B5EF4-FFF2-40B4-BE49-F238E27FC236}">
                <a16:creationId xmlns:a16="http://schemas.microsoft.com/office/drawing/2014/main" id="{D8B602F5-6758-BC41-A7B4-4C146690B86B}"/>
              </a:ext>
            </a:extLst>
          </p:cNvPr>
          <p:cNvCxnSpPr>
            <a:cxnSpLocks/>
            <a:stCxn id="189" idx="1"/>
            <a:endCxn id="183" idx="3"/>
          </p:cNvCxnSpPr>
          <p:nvPr/>
        </p:nvCxnSpPr>
        <p:spPr>
          <a:xfrm flipH="1">
            <a:off x="4436342" y="2689316"/>
            <a:ext cx="1213671" cy="13063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Audio 1">
            <a:hlinkClick r:id="" action="ppaction://media"/>
            <a:extLst>
              <a:ext uri="{FF2B5EF4-FFF2-40B4-BE49-F238E27FC236}">
                <a16:creationId xmlns:a16="http://schemas.microsoft.com/office/drawing/2014/main" id="{7B4B6034-5E42-6748-871F-CB9CD77DF34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296612886"/>
      </p:ext>
    </p:extLst>
  </p:cSld>
  <p:clrMapOvr>
    <a:masterClrMapping/>
  </p:clrMapOvr>
  <mc:AlternateContent xmlns:mc="http://schemas.openxmlformats.org/markup-compatibility/2006">
    <mc:Choice xmlns:p14="http://schemas.microsoft.com/office/powerpoint/2010/main" Requires="p14">
      <p:transition spd="slow" p14:dur="2000" advTm="11516"/>
    </mc:Choice>
    <mc:Fallback>
      <p:transition spd="slow" advTm="115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 name="Picture 57">
            <a:extLst>
              <a:ext uri="{FF2B5EF4-FFF2-40B4-BE49-F238E27FC236}">
                <a16:creationId xmlns:a16="http://schemas.microsoft.com/office/drawing/2014/main" id="{0CD38584-ECB1-654B-B993-7ADDA5901C72}"/>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681731" y="1158328"/>
            <a:ext cx="1628419" cy="1627868"/>
          </a:xfrm>
          <a:prstGeom prst="rect">
            <a:avLst/>
          </a:prstGeom>
        </p:spPr>
      </p:pic>
      <p:sp>
        <p:nvSpPr>
          <p:cNvPr id="15" name="Rectangle 14">
            <a:extLst>
              <a:ext uri="{FF2B5EF4-FFF2-40B4-BE49-F238E27FC236}">
                <a16:creationId xmlns:a16="http://schemas.microsoft.com/office/drawing/2014/main" id="{292F483A-AE0E-2846-AE4D-327A12BF1B47}"/>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a:xfrm>
            <a:off x="0" y="36885"/>
            <a:ext cx="9143999" cy="857250"/>
          </a:xfrm>
        </p:spPr>
        <p:txBody>
          <a:bodyPr>
            <a:noAutofit/>
          </a:bodyPr>
          <a:lstStyle/>
          <a:p>
            <a:r>
              <a:rPr lang="en-US" sz="2400" dirty="0"/>
              <a:t>Our previous approach looks for a 1 </a:t>
            </a:r>
            <a:r>
              <a:rPr lang="en-US" sz="2400" u="sng" dirty="0"/>
              <a:t>at a specific location.</a:t>
            </a:r>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6" cstate="screen">
            <a:alphaModFix amt="30000"/>
            <a:extLst>
              <a:ext uri="{28A0092B-C50C-407E-A947-70E740481C1C}">
                <a14:useLocalDpi xmlns:a14="http://schemas.microsoft.com/office/drawing/2010/main"/>
              </a:ext>
            </a:extLst>
          </a:blip>
          <a:srcRect l="16615" t="15201" r="11269" b="12759"/>
          <a:stretch/>
        </p:blipFill>
        <p:spPr>
          <a:xfrm>
            <a:off x="723014" y="1212111"/>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723014"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88" name="TextBox 187">
            <a:extLst>
              <a:ext uri="{FF2B5EF4-FFF2-40B4-BE49-F238E27FC236}">
                <a16:creationId xmlns:a16="http://schemas.microsoft.com/office/drawing/2014/main" id="{A61AF541-59EE-6242-8F15-CAF013691346}"/>
              </a:ext>
            </a:extLst>
          </p:cNvPr>
          <p:cNvSpPr txBox="1"/>
          <p:nvPr/>
        </p:nvSpPr>
        <p:spPr>
          <a:xfrm>
            <a:off x="5936434" y="2550817"/>
            <a:ext cx="1186031" cy="300082"/>
          </a:xfrm>
          <a:prstGeom prst="rect">
            <a:avLst/>
          </a:prstGeom>
          <a:noFill/>
        </p:spPr>
        <p:txBody>
          <a:bodyPr wrap="square" rtlCol="0">
            <a:spAutoFit/>
          </a:bodyPr>
          <a:lstStyle/>
          <a:p>
            <a:r>
              <a:rPr lang="en-US" sz="1350" dirty="0"/>
              <a:t>MLP Classifier</a:t>
            </a:r>
          </a:p>
        </p:txBody>
      </p:sp>
      <p:sp>
        <p:nvSpPr>
          <p:cNvPr id="189" name="Rectangle 188">
            <a:extLst>
              <a:ext uri="{FF2B5EF4-FFF2-40B4-BE49-F238E27FC236}">
                <a16:creationId xmlns:a16="http://schemas.microsoft.com/office/drawing/2014/main" id="{C94A4C5C-A380-4440-B245-AEC4D0391870}"/>
              </a:ext>
            </a:extLst>
          </p:cNvPr>
          <p:cNvSpPr/>
          <p:nvPr/>
        </p:nvSpPr>
        <p:spPr>
          <a:xfrm>
            <a:off x="5650013" y="2304058"/>
            <a:ext cx="1637852" cy="77051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0" name="Arrow: Right 45">
            <a:extLst>
              <a:ext uri="{FF2B5EF4-FFF2-40B4-BE49-F238E27FC236}">
                <a16:creationId xmlns:a16="http://schemas.microsoft.com/office/drawing/2014/main" id="{577D141F-1465-4845-A4A9-BD4026F5414A}"/>
              </a:ext>
            </a:extLst>
          </p:cNvPr>
          <p:cNvSpPr/>
          <p:nvPr/>
        </p:nvSpPr>
        <p:spPr>
          <a:xfrm>
            <a:off x="7490168" y="2573005"/>
            <a:ext cx="480060" cy="217841"/>
          </a:xfrm>
          <a:prstGeom prst="rightArrow">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1" name="TextBox 190">
            <a:extLst>
              <a:ext uri="{FF2B5EF4-FFF2-40B4-BE49-F238E27FC236}">
                <a16:creationId xmlns:a16="http://schemas.microsoft.com/office/drawing/2014/main" id="{899A855E-972B-444C-99A5-DC5BC927CD23}"/>
              </a:ext>
            </a:extLst>
          </p:cNvPr>
          <p:cNvSpPr txBox="1"/>
          <p:nvPr/>
        </p:nvSpPr>
        <p:spPr>
          <a:xfrm>
            <a:off x="8128156" y="2293972"/>
            <a:ext cx="1186031" cy="784830"/>
          </a:xfrm>
          <a:prstGeom prst="rect">
            <a:avLst/>
          </a:prstGeom>
          <a:noFill/>
        </p:spPr>
        <p:txBody>
          <a:bodyPr wrap="square" rtlCol="0">
            <a:spAutoFit/>
          </a:bodyPr>
          <a:lstStyle/>
          <a:p>
            <a:r>
              <a:rPr lang="en-US" sz="4500" b="1" dirty="0"/>
              <a:t>“1”</a:t>
            </a:r>
          </a:p>
        </p:txBody>
      </p:sp>
      <p:sp>
        <p:nvSpPr>
          <p:cNvPr id="59" name="Rectangle 58">
            <a:extLst>
              <a:ext uri="{FF2B5EF4-FFF2-40B4-BE49-F238E27FC236}">
                <a16:creationId xmlns:a16="http://schemas.microsoft.com/office/drawing/2014/main" id="{D87BE9D9-EF3D-6248-8C18-2D053A6E5F10}"/>
              </a:ext>
            </a:extLst>
          </p:cNvPr>
          <p:cNvSpPr/>
          <p:nvPr/>
        </p:nvSpPr>
        <p:spPr>
          <a:xfrm>
            <a:off x="4279011" y="970783"/>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0" name="Rectangle 59">
            <a:extLst>
              <a:ext uri="{FF2B5EF4-FFF2-40B4-BE49-F238E27FC236}">
                <a16:creationId xmlns:a16="http://schemas.microsoft.com/office/drawing/2014/main" id="{73E4149A-CEF8-F545-9845-3BEEECA73678}"/>
              </a:ext>
            </a:extLst>
          </p:cNvPr>
          <p:cNvSpPr/>
          <p:nvPr/>
        </p:nvSpPr>
        <p:spPr>
          <a:xfrm>
            <a:off x="4279011" y="112811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1" name="Rectangle 60">
            <a:extLst>
              <a:ext uri="{FF2B5EF4-FFF2-40B4-BE49-F238E27FC236}">
                <a16:creationId xmlns:a16="http://schemas.microsoft.com/office/drawing/2014/main" id="{6725817D-BA95-F246-A575-6662A2CE9380}"/>
              </a:ext>
            </a:extLst>
          </p:cNvPr>
          <p:cNvSpPr/>
          <p:nvPr/>
        </p:nvSpPr>
        <p:spPr>
          <a:xfrm>
            <a:off x="4279011" y="128544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2" name="Rectangle 61">
            <a:extLst>
              <a:ext uri="{FF2B5EF4-FFF2-40B4-BE49-F238E27FC236}">
                <a16:creationId xmlns:a16="http://schemas.microsoft.com/office/drawing/2014/main" id="{0C64A857-204E-6348-87B0-7BF73E64DCE5}"/>
              </a:ext>
            </a:extLst>
          </p:cNvPr>
          <p:cNvSpPr/>
          <p:nvPr/>
        </p:nvSpPr>
        <p:spPr>
          <a:xfrm>
            <a:off x="4279011" y="1438741"/>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3" name="Rectangle 62">
            <a:extLst>
              <a:ext uri="{FF2B5EF4-FFF2-40B4-BE49-F238E27FC236}">
                <a16:creationId xmlns:a16="http://schemas.microsoft.com/office/drawing/2014/main" id="{DB7A50C1-72FE-2546-AAD8-01E7DA5E34EE}"/>
              </a:ext>
            </a:extLst>
          </p:cNvPr>
          <p:cNvSpPr/>
          <p:nvPr/>
        </p:nvSpPr>
        <p:spPr>
          <a:xfrm>
            <a:off x="4279011" y="1596071"/>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4" name="Rectangle 63">
            <a:extLst>
              <a:ext uri="{FF2B5EF4-FFF2-40B4-BE49-F238E27FC236}">
                <a16:creationId xmlns:a16="http://schemas.microsoft.com/office/drawing/2014/main" id="{BF6829F4-1A48-7A46-8859-F22196930268}"/>
              </a:ext>
            </a:extLst>
          </p:cNvPr>
          <p:cNvSpPr/>
          <p:nvPr/>
        </p:nvSpPr>
        <p:spPr>
          <a:xfrm>
            <a:off x="4279011" y="1753402"/>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5" name="Rectangle 64">
            <a:extLst>
              <a:ext uri="{FF2B5EF4-FFF2-40B4-BE49-F238E27FC236}">
                <a16:creationId xmlns:a16="http://schemas.microsoft.com/office/drawing/2014/main" id="{C601EF10-04BD-5D42-A9D8-E0B049BF4125}"/>
              </a:ext>
            </a:extLst>
          </p:cNvPr>
          <p:cNvSpPr/>
          <p:nvPr/>
        </p:nvSpPr>
        <p:spPr>
          <a:xfrm>
            <a:off x="4279011" y="1906698"/>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6" name="Rectangle 65">
            <a:extLst>
              <a:ext uri="{FF2B5EF4-FFF2-40B4-BE49-F238E27FC236}">
                <a16:creationId xmlns:a16="http://schemas.microsoft.com/office/drawing/2014/main" id="{2547EFF8-60A4-9548-B669-8C748881432F}"/>
              </a:ext>
            </a:extLst>
          </p:cNvPr>
          <p:cNvSpPr/>
          <p:nvPr/>
        </p:nvSpPr>
        <p:spPr>
          <a:xfrm>
            <a:off x="4279011" y="2064028"/>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7" name="Rectangle 66">
            <a:extLst>
              <a:ext uri="{FF2B5EF4-FFF2-40B4-BE49-F238E27FC236}">
                <a16:creationId xmlns:a16="http://schemas.microsoft.com/office/drawing/2014/main" id="{187E5C15-6B87-7B4A-962F-98ABB2CC0694}"/>
              </a:ext>
            </a:extLst>
          </p:cNvPr>
          <p:cNvSpPr/>
          <p:nvPr/>
        </p:nvSpPr>
        <p:spPr>
          <a:xfrm>
            <a:off x="4279011" y="2221359"/>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8" name="Rectangle 67">
            <a:extLst>
              <a:ext uri="{FF2B5EF4-FFF2-40B4-BE49-F238E27FC236}">
                <a16:creationId xmlns:a16="http://schemas.microsoft.com/office/drawing/2014/main" id="{044BC861-74A0-844E-A93C-D2FEF540649B}"/>
              </a:ext>
            </a:extLst>
          </p:cNvPr>
          <p:cNvSpPr/>
          <p:nvPr/>
        </p:nvSpPr>
        <p:spPr>
          <a:xfrm>
            <a:off x="4279011" y="2374655"/>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9" name="Rectangle 68">
            <a:extLst>
              <a:ext uri="{FF2B5EF4-FFF2-40B4-BE49-F238E27FC236}">
                <a16:creationId xmlns:a16="http://schemas.microsoft.com/office/drawing/2014/main" id="{278769E4-6494-D147-ACDE-76318666FAC4}"/>
              </a:ext>
            </a:extLst>
          </p:cNvPr>
          <p:cNvSpPr/>
          <p:nvPr/>
        </p:nvSpPr>
        <p:spPr>
          <a:xfrm>
            <a:off x="4279011" y="2531986"/>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0" name="Rectangle 69">
            <a:extLst>
              <a:ext uri="{FF2B5EF4-FFF2-40B4-BE49-F238E27FC236}">
                <a16:creationId xmlns:a16="http://schemas.microsoft.com/office/drawing/2014/main" id="{09ECEEA4-CE9C-3748-B824-541FBCDADA4D}"/>
              </a:ext>
            </a:extLst>
          </p:cNvPr>
          <p:cNvSpPr/>
          <p:nvPr/>
        </p:nvSpPr>
        <p:spPr>
          <a:xfrm>
            <a:off x="4279011" y="2689316"/>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1" name="Rectangle 70">
            <a:extLst>
              <a:ext uri="{FF2B5EF4-FFF2-40B4-BE49-F238E27FC236}">
                <a16:creationId xmlns:a16="http://schemas.microsoft.com/office/drawing/2014/main" id="{321D419D-9BBF-5C45-85AE-10CBFA054D3B}"/>
              </a:ext>
            </a:extLst>
          </p:cNvPr>
          <p:cNvSpPr/>
          <p:nvPr/>
        </p:nvSpPr>
        <p:spPr>
          <a:xfrm>
            <a:off x="4279011" y="283454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2" name="Rectangle 71">
            <a:extLst>
              <a:ext uri="{FF2B5EF4-FFF2-40B4-BE49-F238E27FC236}">
                <a16:creationId xmlns:a16="http://schemas.microsoft.com/office/drawing/2014/main" id="{E52B6BE5-61FD-2C40-B344-E91CE1D5F36A}"/>
              </a:ext>
            </a:extLst>
          </p:cNvPr>
          <p:cNvSpPr/>
          <p:nvPr/>
        </p:nvSpPr>
        <p:spPr>
          <a:xfrm>
            <a:off x="4279011" y="299187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3" name="Rectangle 72">
            <a:extLst>
              <a:ext uri="{FF2B5EF4-FFF2-40B4-BE49-F238E27FC236}">
                <a16:creationId xmlns:a16="http://schemas.microsoft.com/office/drawing/2014/main" id="{FD0B952C-6C14-1F40-AB2C-F2BA3A738632}"/>
              </a:ext>
            </a:extLst>
          </p:cNvPr>
          <p:cNvSpPr/>
          <p:nvPr/>
        </p:nvSpPr>
        <p:spPr>
          <a:xfrm>
            <a:off x="4279011" y="3149205"/>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4" name="Rectangle 73">
            <a:extLst>
              <a:ext uri="{FF2B5EF4-FFF2-40B4-BE49-F238E27FC236}">
                <a16:creationId xmlns:a16="http://schemas.microsoft.com/office/drawing/2014/main" id="{8109DD35-03A5-144C-B9BA-647699893CDF}"/>
              </a:ext>
            </a:extLst>
          </p:cNvPr>
          <p:cNvSpPr/>
          <p:nvPr/>
        </p:nvSpPr>
        <p:spPr>
          <a:xfrm>
            <a:off x="4279011" y="3302501"/>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5" name="Rectangle 74">
            <a:extLst>
              <a:ext uri="{FF2B5EF4-FFF2-40B4-BE49-F238E27FC236}">
                <a16:creationId xmlns:a16="http://schemas.microsoft.com/office/drawing/2014/main" id="{6A9DE0D1-0D14-5B48-ADDA-010FE0320DF0}"/>
              </a:ext>
            </a:extLst>
          </p:cNvPr>
          <p:cNvSpPr/>
          <p:nvPr/>
        </p:nvSpPr>
        <p:spPr>
          <a:xfrm>
            <a:off x="4279011" y="3459832"/>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6" name="Rectangle 75">
            <a:extLst>
              <a:ext uri="{FF2B5EF4-FFF2-40B4-BE49-F238E27FC236}">
                <a16:creationId xmlns:a16="http://schemas.microsoft.com/office/drawing/2014/main" id="{859C9595-E964-644E-A9A9-EB6F689B1BC2}"/>
              </a:ext>
            </a:extLst>
          </p:cNvPr>
          <p:cNvSpPr/>
          <p:nvPr/>
        </p:nvSpPr>
        <p:spPr>
          <a:xfrm>
            <a:off x="4279011" y="3617162"/>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7" name="Rectangle 76">
            <a:extLst>
              <a:ext uri="{FF2B5EF4-FFF2-40B4-BE49-F238E27FC236}">
                <a16:creationId xmlns:a16="http://schemas.microsoft.com/office/drawing/2014/main" id="{111EE6CA-1CC0-3D47-B2F4-C9A812ECF0E4}"/>
              </a:ext>
            </a:extLst>
          </p:cNvPr>
          <p:cNvSpPr/>
          <p:nvPr/>
        </p:nvSpPr>
        <p:spPr>
          <a:xfrm>
            <a:off x="4279011" y="3759703"/>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8" name="Rectangle 77">
            <a:extLst>
              <a:ext uri="{FF2B5EF4-FFF2-40B4-BE49-F238E27FC236}">
                <a16:creationId xmlns:a16="http://schemas.microsoft.com/office/drawing/2014/main" id="{D27FD368-CAAE-B34F-9CFB-06D08029CC87}"/>
              </a:ext>
            </a:extLst>
          </p:cNvPr>
          <p:cNvSpPr/>
          <p:nvPr/>
        </p:nvSpPr>
        <p:spPr>
          <a:xfrm>
            <a:off x="4279011" y="391703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9" name="Rectangle 78">
            <a:extLst>
              <a:ext uri="{FF2B5EF4-FFF2-40B4-BE49-F238E27FC236}">
                <a16:creationId xmlns:a16="http://schemas.microsoft.com/office/drawing/2014/main" id="{090EE65C-31A8-884E-AD4B-CBBB38E474CC}"/>
              </a:ext>
            </a:extLst>
          </p:cNvPr>
          <p:cNvSpPr/>
          <p:nvPr/>
        </p:nvSpPr>
        <p:spPr>
          <a:xfrm>
            <a:off x="4279011" y="4074364"/>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0" name="Rectangle 79">
            <a:extLst>
              <a:ext uri="{FF2B5EF4-FFF2-40B4-BE49-F238E27FC236}">
                <a16:creationId xmlns:a16="http://schemas.microsoft.com/office/drawing/2014/main" id="{FF1DD5BF-9367-BA4D-97F8-33400493540C}"/>
              </a:ext>
            </a:extLst>
          </p:cNvPr>
          <p:cNvSpPr/>
          <p:nvPr/>
        </p:nvSpPr>
        <p:spPr>
          <a:xfrm>
            <a:off x="4279011" y="4227661"/>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1" name="Rectangle 80">
            <a:extLst>
              <a:ext uri="{FF2B5EF4-FFF2-40B4-BE49-F238E27FC236}">
                <a16:creationId xmlns:a16="http://schemas.microsoft.com/office/drawing/2014/main" id="{77E7851E-5BA0-CE4D-8E43-1B9E6D3F248A}"/>
              </a:ext>
            </a:extLst>
          </p:cNvPr>
          <p:cNvSpPr/>
          <p:nvPr/>
        </p:nvSpPr>
        <p:spPr>
          <a:xfrm>
            <a:off x="4279011" y="4384991"/>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2" name="Rectangle 81">
            <a:extLst>
              <a:ext uri="{FF2B5EF4-FFF2-40B4-BE49-F238E27FC236}">
                <a16:creationId xmlns:a16="http://schemas.microsoft.com/office/drawing/2014/main" id="{52F63B1D-D936-7447-A81E-0AB630260779}"/>
              </a:ext>
            </a:extLst>
          </p:cNvPr>
          <p:cNvSpPr/>
          <p:nvPr/>
        </p:nvSpPr>
        <p:spPr>
          <a:xfrm>
            <a:off x="4279011" y="4542322"/>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83" name="Straight Connector 82">
            <a:extLst>
              <a:ext uri="{FF2B5EF4-FFF2-40B4-BE49-F238E27FC236}">
                <a16:creationId xmlns:a16="http://schemas.microsoft.com/office/drawing/2014/main" id="{BDB1089B-9335-8F44-9A85-46F224589D9F}"/>
              </a:ext>
            </a:extLst>
          </p:cNvPr>
          <p:cNvCxnSpPr>
            <a:endCxn id="59" idx="3"/>
          </p:cNvCxnSpPr>
          <p:nvPr/>
        </p:nvCxnSpPr>
        <p:spPr>
          <a:xfrm flipH="1" flipV="1">
            <a:off x="4436342" y="1049449"/>
            <a:ext cx="1213671" cy="16398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7434DCB8-9AAF-3342-BE4A-0219DACA0493}"/>
              </a:ext>
            </a:extLst>
          </p:cNvPr>
          <p:cNvCxnSpPr>
            <a:cxnSpLocks/>
            <a:endCxn id="60" idx="3"/>
          </p:cNvCxnSpPr>
          <p:nvPr/>
        </p:nvCxnSpPr>
        <p:spPr>
          <a:xfrm flipH="1" flipV="1">
            <a:off x="4436342" y="1206779"/>
            <a:ext cx="1213671" cy="148253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D34DB478-7B5A-AF4F-A9AB-1942B1103D3B}"/>
              </a:ext>
            </a:extLst>
          </p:cNvPr>
          <p:cNvCxnSpPr>
            <a:cxnSpLocks/>
            <a:endCxn id="61" idx="3"/>
          </p:cNvCxnSpPr>
          <p:nvPr/>
        </p:nvCxnSpPr>
        <p:spPr>
          <a:xfrm flipH="1" flipV="1">
            <a:off x="4436342" y="1364110"/>
            <a:ext cx="1213671" cy="13252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72ADB7E6-2F67-CE42-95BB-8D2C36EC9416}"/>
              </a:ext>
            </a:extLst>
          </p:cNvPr>
          <p:cNvCxnSpPr>
            <a:cxnSpLocks/>
            <a:endCxn id="62" idx="3"/>
          </p:cNvCxnSpPr>
          <p:nvPr/>
        </p:nvCxnSpPr>
        <p:spPr>
          <a:xfrm flipH="1" flipV="1">
            <a:off x="4436342" y="1517407"/>
            <a:ext cx="1213671" cy="117191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BFD5D1F3-3E76-D148-956F-8AE4816939D2}"/>
              </a:ext>
            </a:extLst>
          </p:cNvPr>
          <p:cNvCxnSpPr>
            <a:cxnSpLocks/>
            <a:endCxn id="64" idx="3"/>
          </p:cNvCxnSpPr>
          <p:nvPr/>
        </p:nvCxnSpPr>
        <p:spPr>
          <a:xfrm flipH="1" flipV="1">
            <a:off x="4436342" y="1832068"/>
            <a:ext cx="1213671" cy="85724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02E5CE4A-FB61-C546-A01C-13DB1F0C1159}"/>
              </a:ext>
            </a:extLst>
          </p:cNvPr>
          <p:cNvCxnSpPr>
            <a:cxnSpLocks/>
            <a:endCxn id="65" idx="3"/>
          </p:cNvCxnSpPr>
          <p:nvPr/>
        </p:nvCxnSpPr>
        <p:spPr>
          <a:xfrm flipH="1" flipV="1">
            <a:off x="4436342" y="1985363"/>
            <a:ext cx="1213671" cy="70395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E43F8D76-0094-5441-9328-0FA14278C077}"/>
              </a:ext>
            </a:extLst>
          </p:cNvPr>
          <p:cNvCxnSpPr>
            <a:cxnSpLocks/>
            <a:endCxn id="75" idx="3"/>
          </p:cNvCxnSpPr>
          <p:nvPr/>
        </p:nvCxnSpPr>
        <p:spPr>
          <a:xfrm flipH="1">
            <a:off x="4436342" y="2689317"/>
            <a:ext cx="1213671" cy="84918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7ED2727C-963B-2947-A233-8D52436232B2}"/>
              </a:ext>
            </a:extLst>
          </p:cNvPr>
          <p:cNvCxnSpPr>
            <a:cxnSpLocks/>
            <a:endCxn id="77" idx="3"/>
          </p:cNvCxnSpPr>
          <p:nvPr/>
        </p:nvCxnSpPr>
        <p:spPr>
          <a:xfrm flipH="1">
            <a:off x="4436342" y="2689316"/>
            <a:ext cx="1213671" cy="114905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8F887DF6-3F18-1E41-BD6B-EF1B6054374A}"/>
              </a:ext>
            </a:extLst>
          </p:cNvPr>
          <p:cNvCxnSpPr>
            <a:cxnSpLocks/>
            <a:endCxn id="79" idx="3"/>
          </p:cNvCxnSpPr>
          <p:nvPr/>
        </p:nvCxnSpPr>
        <p:spPr>
          <a:xfrm flipH="1">
            <a:off x="4436342" y="2689316"/>
            <a:ext cx="1213671" cy="146371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4C9FC2BA-145C-3945-A08B-C0F7DAABCD34}"/>
              </a:ext>
            </a:extLst>
          </p:cNvPr>
          <p:cNvCxnSpPr>
            <a:cxnSpLocks/>
            <a:endCxn id="66" idx="3"/>
          </p:cNvCxnSpPr>
          <p:nvPr/>
        </p:nvCxnSpPr>
        <p:spPr>
          <a:xfrm flipH="1" flipV="1">
            <a:off x="4436342" y="2142694"/>
            <a:ext cx="1213671" cy="54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E774B1EC-FA82-3E41-A676-1CE285C5A03C}"/>
              </a:ext>
            </a:extLst>
          </p:cNvPr>
          <p:cNvCxnSpPr>
            <a:cxnSpLocks/>
            <a:endCxn id="67" idx="3"/>
          </p:cNvCxnSpPr>
          <p:nvPr/>
        </p:nvCxnSpPr>
        <p:spPr>
          <a:xfrm flipH="1" flipV="1">
            <a:off x="4436342" y="2300024"/>
            <a:ext cx="1213671" cy="3892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7160CCD9-EA41-DD45-82A2-C0B6A32CC7AD}"/>
              </a:ext>
            </a:extLst>
          </p:cNvPr>
          <p:cNvCxnSpPr>
            <a:cxnSpLocks/>
            <a:endCxn id="68" idx="3"/>
          </p:cNvCxnSpPr>
          <p:nvPr/>
        </p:nvCxnSpPr>
        <p:spPr>
          <a:xfrm flipH="1" flipV="1">
            <a:off x="4436342" y="2453321"/>
            <a:ext cx="1213671" cy="23599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A915223E-C2EE-A44D-8F9E-1A4DF2B9A6C0}"/>
              </a:ext>
            </a:extLst>
          </p:cNvPr>
          <p:cNvCxnSpPr>
            <a:cxnSpLocks/>
            <a:endCxn id="69" idx="3"/>
          </p:cNvCxnSpPr>
          <p:nvPr/>
        </p:nvCxnSpPr>
        <p:spPr>
          <a:xfrm flipH="1" flipV="1">
            <a:off x="4436342" y="2610652"/>
            <a:ext cx="1213671" cy="786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22C4A245-E7A0-7B49-8710-CDC3E93C5C4E}"/>
              </a:ext>
            </a:extLst>
          </p:cNvPr>
          <p:cNvCxnSpPr>
            <a:cxnSpLocks/>
            <a:endCxn id="70" idx="3"/>
          </p:cNvCxnSpPr>
          <p:nvPr/>
        </p:nvCxnSpPr>
        <p:spPr>
          <a:xfrm flipH="1">
            <a:off x="4436342" y="2689317"/>
            <a:ext cx="1213671" cy="786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23FC41CD-B513-3748-B8F2-35D538654334}"/>
              </a:ext>
            </a:extLst>
          </p:cNvPr>
          <p:cNvCxnSpPr>
            <a:cxnSpLocks/>
            <a:endCxn id="71" idx="3"/>
          </p:cNvCxnSpPr>
          <p:nvPr/>
        </p:nvCxnSpPr>
        <p:spPr>
          <a:xfrm flipH="1">
            <a:off x="4436342" y="2689316"/>
            <a:ext cx="1213671" cy="22389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6E6CACAC-89B5-EB4C-BC3A-E28EA1540771}"/>
              </a:ext>
            </a:extLst>
          </p:cNvPr>
          <p:cNvCxnSpPr>
            <a:cxnSpLocks/>
            <a:endCxn id="72" idx="3"/>
          </p:cNvCxnSpPr>
          <p:nvPr/>
        </p:nvCxnSpPr>
        <p:spPr>
          <a:xfrm flipH="1">
            <a:off x="4436342" y="2689316"/>
            <a:ext cx="1213671" cy="3812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2E5BF100-6857-A846-B946-1BD2E010BCD6}"/>
              </a:ext>
            </a:extLst>
          </p:cNvPr>
          <p:cNvCxnSpPr>
            <a:cxnSpLocks/>
            <a:endCxn id="73" idx="3"/>
          </p:cNvCxnSpPr>
          <p:nvPr/>
        </p:nvCxnSpPr>
        <p:spPr>
          <a:xfrm flipH="1">
            <a:off x="4436342" y="2689316"/>
            <a:ext cx="1213671" cy="5385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40253752-342E-4346-AEFB-7B2F97F1D845}"/>
              </a:ext>
            </a:extLst>
          </p:cNvPr>
          <p:cNvCxnSpPr>
            <a:cxnSpLocks/>
            <a:endCxn id="74" idx="3"/>
          </p:cNvCxnSpPr>
          <p:nvPr/>
        </p:nvCxnSpPr>
        <p:spPr>
          <a:xfrm flipH="1">
            <a:off x="4436342" y="2689317"/>
            <a:ext cx="1213671" cy="691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0B252AAC-7D9F-7B45-BB9B-072E5BF42CF7}"/>
              </a:ext>
            </a:extLst>
          </p:cNvPr>
          <p:cNvCxnSpPr>
            <a:cxnSpLocks/>
            <a:endCxn id="80" idx="3"/>
          </p:cNvCxnSpPr>
          <p:nvPr/>
        </p:nvCxnSpPr>
        <p:spPr>
          <a:xfrm flipH="1">
            <a:off x="4436342" y="2689317"/>
            <a:ext cx="1213671" cy="16170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7AB91116-C92A-564B-BD57-E8EE76FBE281}"/>
              </a:ext>
            </a:extLst>
          </p:cNvPr>
          <p:cNvCxnSpPr>
            <a:cxnSpLocks/>
            <a:endCxn id="81" idx="3"/>
          </p:cNvCxnSpPr>
          <p:nvPr/>
        </p:nvCxnSpPr>
        <p:spPr>
          <a:xfrm flipH="1">
            <a:off x="4436342" y="2689317"/>
            <a:ext cx="1213671" cy="1774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9BB6986F-074F-DD43-BE81-9AC530DBEC62}"/>
              </a:ext>
            </a:extLst>
          </p:cNvPr>
          <p:cNvCxnSpPr>
            <a:cxnSpLocks/>
            <a:endCxn id="82" idx="3"/>
          </p:cNvCxnSpPr>
          <p:nvPr/>
        </p:nvCxnSpPr>
        <p:spPr>
          <a:xfrm flipH="1">
            <a:off x="4436342" y="2689317"/>
            <a:ext cx="1213671" cy="19316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4B8A7C7A-FECB-E544-B313-2E545C7FD987}"/>
              </a:ext>
            </a:extLst>
          </p:cNvPr>
          <p:cNvCxnSpPr>
            <a:cxnSpLocks/>
            <a:endCxn id="76" idx="3"/>
          </p:cNvCxnSpPr>
          <p:nvPr/>
        </p:nvCxnSpPr>
        <p:spPr>
          <a:xfrm flipH="1">
            <a:off x="4436342" y="2689317"/>
            <a:ext cx="1213671" cy="10065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D8B602F5-6758-BC41-A7B4-4C146690B86B}"/>
              </a:ext>
            </a:extLst>
          </p:cNvPr>
          <p:cNvCxnSpPr>
            <a:cxnSpLocks/>
            <a:endCxn id="78" idx="3"/>
          </p:cNvCxnSpPr>
          <p:nvPr/>
        </p:nvCxnSpPr>
        <p:spPr>
          <a:xfrm flipH="1">
            <a:off x="4436342" y="2689316"/>
            <a:ext cx="1213671" cy="13063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 name="Audio 1">
            <a:hlinkClick r:id="" action="ppaction://media"/>
            <a:extLst>
              <a:ext uri="{FF2B5EF4-FFF2-40B4-BE49-F238E27FC236}">
                <a16:creationId xmlns:a16="http://schemas.microsoft.com/office/drawing/2014/main" id="{7F5D74D3-AE72-2A47-B78A-24EE014E6FE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891636860"/>
      </p:ext>
    </p:extLst>
  </p:cSld>
  <p:clrMapOvr>
    <a:masterClrMapping/>
  </p:clrMapOvr>
  <mc:AlternateContent xmlns:mc="http://schemas.openxmlformats.org/markup-compatibility/2006">
    <mc:Choice xmlns:p14="http://schemas.microsoft.com/office/powerpoint/2010/main" Requires="p14">
      <p:transition spd="slow" p14:dur="2000" advTm="13448"/>
    </mc:Choice>
    <mc:Fallback>
      <p:transition spd="slow" advTm="13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3" name="Picture 62">
            <a:extLst>
              <a:ext uri="{FF2B5EF4-FFF2-40B4-BE49-F238E27FC236}">
                <a16:creationId xmlns:a16="http://schemas.microsoft.com/office/drawing/2014/main" id="{E9BAA8CB-870E-F74B-9507-4360D6DBD01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681731" y="1158328"/>
            <a:ext cx="1628419" cy="1627868"/>
          </a:xfrm>
          <a:prstGeom prst="rect">
            <a:avLst/>
          </a:prstGeom>
        </p:spPr>
      </p:pic>
      <p:sp>
        <p:nvSpPr>
          <p:cNvPr id="15" name="Rectangle 14">
            <a:extLst>
              <a:ext uri="{FF2B5EF4-FFF2-40B4-BE49-F238E27FC236}">
                <a16:creationId xmlns:a16="http://schemas.microsoft.com/office/drawing/2014/main" id="{292F483A-AE0E-2846-AE4D-327A12BF1B47}"/>
              </a:ext>
            </a:extLst>
          </p:cNvPr>
          <p:cNvSpPr/>
          <p:nvPr/>
        </p:nvSpPr>
        <p:spPr>
          <a:xfrm>
            <a:off x="723014" y="1212110"/>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6" cstate="screen">
            <a:alphaModFix amt="30000"/>
            <a:extLst>
              <a:ext uri="{28A0092B-C50C-407E-A947-70E740481C1C}">
                <a14:useLocalDpi xmlns:a14="http://schemas.microsoft.com/office/drawing/2010/main"/>
              </a:ext>
            </a:extLst>
          </a:blip>
          <a:srcRect l="16615" t="15201" r="11269" b="12759"/>
          <a:stretch/>
        </p:blipFill>
        <p:spPr>
          <a:xfrm>
            <a:off x="2336232" y="1212111"/>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723014"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7" name="Rectangle 6">
            <a:extLst>
              <a:ext uri="{FF2B5EF4-FFF2-40B4-BE49-F238E27FC236}">
                <a16:creationId xmlns:a16="http://schemas.microsoft.com/office/drawing/2014/main" id="{6BFC5918-1FC9-804D-B895-416E53D758CA}"/>
              </a:ext>
            </a:extLst>
          </p:cNvPr>
          <p:cNvSpPr/>
          <p:nvPr/>
        </p:nvSpPr>
        <p:spPr>
          <a:xfrm>
            <a:off x="4395969" y="970784"/>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a:extLst>
              <a:ext uri="{FF2B5EF4-FFF2-40B4-BE49-F238E27FC236}">
                <a16:creationId xmlns:a16="http://schemas.microsoft.com/office/drawing/2014/main" id="{FDCCB7F1-3C75-834E-9077-75F8674DC25F}"/>
              </a:ext>
            </a:extLst>
          </p:cNvPr>
          <p:cNvSpPr/>
          <p:nvPr/>
        </p:nvSpPr>
        <p:spPr>
          <a:xfrm>
            <a:off x="4395969" y="1128115"/>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Rectangle 8">
            <a:extLst>
              <a:ext uri="{FF2B5EF4-FFF2-40B4-BE49-F238E27FC236}">
                <a16:creationId xmlns:a16="http://schemas.microsoft.com/office/drawing/2014/main" id="{9D33FFC1-22A3-5A44-ADC0-73DC1EEF7498}"/>
              </a:ext>
            </a:extLst>
          </p:cNvPr>
          <p:cNvSpPr/>
          <p:nvPr/>
        </p:nvSpPr>
        <p:spPr>
          <a:xfrm>
            <a:off x="4395969" y="1285445"/>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Rectangle 9">
            <a:extLst>
              <a:ext uri="{FF2B5EF4-FFF2-40B4-BE49-F238E27FC236}">
                <a16:creationId xmlns:a16="http://schemas.microsoft.com/office/drawing/2014/main" id="{5601C6BF-CF85-A84B-A318-26AB049F7DE2}"/>
              </a:ext>
            </a:extLst>
          </p:cNvPr>
          <p:cNvSpPr/>
          <p:nvPr/>
        </p:nvSpPr>
        <p:spPr>
          <a:xfrm>
            <a:off x="4395969" y="1438742"/>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2" name="Rectangle 11">
            <a:extLst>
              <a:ext uri="{FF2B5EF4-FFF2-40B4-BE49-F238E27FC236}">
                <a16:creationId xmlns:a16="http://schemas.microsoft.com/office/drawing/2014/main" id="{70CA9744-7E74-DB47-9942-5B0CF431042D}"/>
              </a:ext>
            </a:extLst>
          </p:cNvPr>
          <p:cNvSpPr/>
          <p:nvPr/>
        </p:nvSpPr>
        <p:spPr>
          <a:xfrm>
            <a:off x="4395969" y="1596072"/>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3" name="Rectangle 12">
            <a:extLst>
              <a:ext uri="{FF2B5EF4-FFF2-40B4-BE49-F238E27FC236}">
                <a16:creationId xmlns:a16="http://schemas.microsoft.com/office/drawing/2014/main" id="{701784F2-04F9-4949-BB27-745A5B6F4A45}"/>
              </a:ext>
            </a:extLst>
          </p:cNvPr>
          <p:cNvSpPr/>
          <p:nvPr/>
        </p:nvSpPr>
        <p:spPr>
          <a:xfrm>
            <a:off x="4395969" y="1753403"/>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6" name="Rectangle 15">
            <a:extLst>
              <a:ext uri="{FF2B5EF4-FFF2-40B4-BE49-F238E27FC236}">
                <a16:creationId xmlns:a16="http://schemas.microsoft.com/office/drawing/2014/main" id="{39ED7B04-753A-9845-91D8-FBA88FD997FB}"/>
              </a:ext>
            </a:extLst>
          </p:cNvPr>
          <p:cNvSpPr/>
          <p:nvPr/>
        </p:nvSpPr>
        <p:spPr>
          <a:xfrm>
            <a:off x="4395969" y="1906699"/>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7" name="Rectangle 16">
            <a:extLst>
              <a:ext uri="{FF2B5EF4-FFF2-40B4-BE49-F238E27FC236}">
                <a16:creationId xmlns:a16="http://schemas.microsoft.com/office/drawing/2014/main" id="{EB01B11F-4B1B-9A45-9B05-EA589C116812}"/>
              </a:ext>
            </a:extLst>
          </p:cNvPr>
          <p:cNvSpPr/>
          <p:nvPr/>
        </p:nvSpPr>
        <p:spPr>
          <a:xfrm>
            <a:off x="4395969" y="2064029"/>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8" name="Rectangle 17">
            <a:extLst>
              <a:ext uri="{FF2B5EF4-FFF2-40B4-BE49-F238E27FC236}">
                <a16:creationId xmlns:a16="http://schemas.microsoft.com/office/drawing/2014/main" id="{5E7DE54C-4A5A-1B4F-8BD0-DABC9A05527C}"/>
              </a:ext>
            </a:extLst>
          </p:cNvPr>
          <p:cNvSpPr/>
          <p:nvPr/>
        </p:nvSpPr>
        <p:spPr>
          <a:xfrm>
            <a:off x="4395969" y="2221360"/>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Rectangle 18">
            <a:extLst>
              <a:ext uri="{FF2B5EF4-FFF2-40B4-BE49-F238E27FC236}">
                <a16:creationId xmlns:a16="http://schemas.microsoft.com/office/drawing/2014/main" id="{582EF5B0-068D-DF44-93F7-DCB26D959986}"/>
              </a:ext>
            </a:extLst>
          </p:cNvPr>
          <p:cNvSpPr/>
          <p:nvPr/>
        </p:nvSpPr>
        <p:spPr>
          <a:xfrm>
            <a:off x="4395969" y="2374656"/>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Rectangle 19">
            <a:extLst>
              <a:ext uri="{FF2B5EF4-FFF2-40B4-BE49-F238E27FC236}">
                <a16:creationId xmlns:a16="http://schemas.microsoft.com/office/drawing/2014/main" id="{3AA1DC48-492B-984A-B95B-4571765887C8}"/>
              </a:ext>
            </a:extLst>
          </p:cNvPr>
          <p:cNvSpPr/>
          <p:nvPr/>
        </p:nvSpPr>
        <p:spPr>
          <a:xfrm>
            <a:off x="4395969" y="2531987"/>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1" name="Rectangle 20">
            <a:extLst>
              <a:ext uri="{FF2B5EF4-FFF2-40B4-BE49-F238E27FC236}">
                <a16:creationId xmlns:a16="http://schemas.microsoft.com/office/drawing/2014/main" id="{455F967E-04BD-644D-952C-55957C83D3F5}"/>
              </a:ext>
            </a:extLst>
          </p:cNvPr>
          <p:cNvSpPr/>
          <p:nvPr/>
        </p:nvSpPr>
        <p:spPr>
          <a:xfrm>
            <a:off x="4395969" y="2689317"/>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4" name="Rectangle 23">
            <a:extLst>
              <a:ext uri="{FF2B5EF4-FFF2-40B4-BE49-F238E27FC236}">
                <a16:creationId xmlns:a16="http://schemas.microsoft.com/office/drawing/2014/main" id="{2E9AF008-F55F-074C-9843-1A9DBE435C11}"/>
              </a:ext>
            </a:extLst>
          </p:cNvPr>
          <p:cNvSpPr/>
          <p:nvPr/>
        </p:nvSpPr>
        <p:spPr>
          <a:xfrm>
            <a:off x="4395969" y="2834545"/>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Rectangle 24">
            <a:extLst>
              <a:ext uri="{FF2B5EF4-FFF2-40B4-BE49-F238E27FC236}">
                <a16:creationId xmlns:a16="http://schemas.microsoft.com/office/drawing/2014/main" id="{DD5F2313-543B-8843-96D4-A711F96B1801}"/>
              </a:ext>
            </a:extLst>
          </p:cNvPr>
          <p:cNvSpPr/>
          <p:nvPr/>
        </p:nvSpPr>
        <p:spPr>
          <a:xfrm>
            <a:off x="4395969" y="2991875"/>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6" name="Rectangle 25">
            <a:extLst>
              <a:ext uri="{FF2B5EF4-FFF2-40B4-BE49-F238E27FC236}">
                <a16:creationId xmlns:a16="http://schemas.microsoft.com/office/drawing/2014/main" id="{BFEDFA3E-1A3E-F24F-A22F-6905BBD58D2E}"/>
              </a:ext>
            </a:extLst>
          </p:cNvPr>
          <p:cNvSpPr/>
          <p:nvPr/>
        </p:nvSpPr>
        <p:spPr>
          <a:xfrm>
            <a:off x="4395969" y="3149206"/>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7" name="Rectangle 26">
            <a:extLst>
              <a:ext uri="{FF2B5EF4-FFF2-40B4-BE49-F238E27FC236}">
                <a16:creationId xmlns:a16="http://schemas.microsoft.com/office/drawing/2014/main" id="{ED5E270C-16C1-7A4A-ABAC-B52A7E1D582E}"/>
              </a:ext>
            </a:extLst>
          </p:cNvPr>
          <p:cNvSpPr/>
          <p:nvPr/>
        </p:nvSpPr>
        <p:spPr>
          <a:xfrm>
            <a:off x="4395969" y="3302502"/>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8" name="Rectangle 27">
            <a:extLst>
              <a:ext uri="{FF2B5EF4-FFF2-40B4-BE49-F238E27FC236}">
                <a16:creationId xmlns:a16="http://schemas.microsoft.com/office/drawing/2014/main" id="{D05E884A-F968-6C43-84C5-7E27E037D40B}"/>
              </a:ext>
            </a:extLst>
          </p:cNvPr>
          <p:cNvSpPr/>
          <p:nvPr/>
        </p:nvSpPr>
        <p:spPr>
          <a:xfrm>
            <a:off x="4395969" y="3459833"/>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9" name="Rectangle 28">
            <a:extLst>
              <a:ext uri="{FF2B5EF4-FFF2-40B4-BE49-F238E27FC236}">
                <a16:creationId xmlns:a16="http://schemas.microsoft.com/office/drawing/2014/main" id="{4B0468AC-FB37-7A40-BB20-1A958B0265FA}"/>
              </a:ext>
            </a:extLst>
          </p:cNvPr>
          <p:cNvSpPr/>
          <p:nvPr/>
        </p:nvSpPr>
        <p:spPr>
          <a:xfrm>
            <a:off x="4395969" y="3617163"/>
            <a:ext cx="157331" cy="157331"/>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Rectangle 29">
            <a:extLst>
              <a:ext uri="{FF2B5EF4-FFF2-40B4-BE49-F238E27FC236}">
                <a16:creationId xmlns:a16="http://schemas.microsoft.com/office/drawing/2014/main" id="{ACE03D12-9699-4A4B-B2DF-20AA27650C29}"/>
              </a:ext>
            </a:extLst>
          </p:cNvPr>
          <p:cNvSpPr/>
          <p:nvPr/>
        </p:nvSpPr>
        <p:spPr>
          <a:xfrm>
            <a:off x="4395969" y="3759704"/>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1" name="Rectangle 30">
            <a:extLst>
              <a:ext uri="{FF2B5EF4-FFF2-40B4-BE49-F238E27FC236}">
                <a16:creationId xmlns:a16="http://schemas.microsoft.com/office/drawing/2014/main" id="{6CFECAD6-F770-6A44-BB8D-430AB7F6DC22}"/>
              </a:ext>
            </a:extLst>
          </p:cNvPr>
          <p:cNvSpPr/>
          <p:nvPr/>
        </p:nvSpPr>
        <p:spPr>
          <a:xfrm>
            <a:off x="4395969" y="3917035"/>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2" name="Rectangle 31">
            <a:extLst>
              <a:ext uri="{FF2B5EF4-FFF2-40B4-BE49-F238E27FC236}">
                <a16:creationId xmlns:a16="http://schemas.microsoft.com/office/drawing/2014/main" id="{36CCECEF-362A-1D4E-86C1-8BEBA9689200}"/>
              </a:ext>
            </a:extLst>
          </p:cNvPr>
          <p:cNvSpPr/>
          <p:nvPr/>
        </p:nvSpPr>
        <p:spPr>
          <a:xfrm>
            <a:off x="4395969" y="4074365"/>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3" name="Rectangle 32">
            <a:extLst>
              <a:ext uri="{FF2B5EF4-FFF2-40B4-BE49-F238E27FC236}">
                <a16:creationId xmlns:a16="http://schemas.microsoft.com/office/drawing/2014/main" id="{D868EA15-1734-1A4E-B967-CD0403730A88}"/>
              </a:ext>
            </a:extLst>
          </p:cNvPr>
          <p:cNvSpPr/>
          <p:nvPr/>
        </p:nvSpPr>
        <p:spPr>
          <a:xfrm>
            <a:off x="4395969" y="4227662"/>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4" name="Rectangle 33">
            <a:extLst>
              <a:ext uri="{FF2B5EF4-FFF2-40B4-BE49-F238E27FC236}">
                <a16:creationId xmlns:a16="http://schemas.microsoft.com/office/drawing/2014/main" id="{B87447AB-93B8-EC41-964C-D2D7DB253D5C}"/>
              </a:ext>
            </a:extLst>
          </p:cNvPr>
          <p:cNvSpPr/>
          <p:nvPr/>
        </p:nvSpPr>
        <p:spPr>
          <a:xfrm>
            <a:off x="4395969" y="4384992"/>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5" name="Rectangle 34">
            <a:extLst>
              <a:ext uri="{FF2B5EF4-FFF2-40B4-BE49-F238E27FC236}">
                <a16:creationId xmlns:a16="http://schemas.microsoft.com/office/drawing/2014/main" id="{71962891-2FFB-254F-9551-1236D49DDEF6}"/>
              </a:ext>
            </a:extLst>
          </p:cNvPr>
          <p:cNvSpPr/>
          <p:nvPr/>
        </p:nvSpPr>
        <p:spPr>
          <a:xfrm>
            <a:off x="4395969" y="4542323"/>
            <a:ext cx="157331" cy="157331"/>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6" name="TextBox 35">
            <a:extLst>
              <a:ext uri="{FF2B5EF4-FFF2-40B4-BE49-F238E27FC236}">
                <a16:creationId xmlns:a16="http://schemas.microsoft.com/office/drawing/2014/main" id="{E8C15758-B226-FD4B-8413-ABD1D55E481B}"/>
              </a:ext>
            </a:extLst>
          </p:cNvPr>
          <p:cNvSpPr txBox="1"/>
          <p:nvPr/>
        </p:nvSpPr>
        <p:spPr>
          <a:xfrm>
            <a:off x="6053392" y="2550818"/>
            <a:ext cx="1186031" cy="300082"/>
          </a:xfrm>
          <a:prstGeom prst="rect">
            <a:avLst/>
          </a:prstGeom>
          <a:noFill/>
        </p:spPr>
        <p:txBody>
          <a:bodyPr wrap="square" rtlCol="0">
            <a:spAutoFit/>
          </a:bodyPr>
          <a:lstStyle/>
          <a:p>
            <a:r>
              <a:rPr lang="en-US" sz="1350" dirty="0"/>
              <a:t>MLP Classifier</a:t>
            </a:r>
          </a:p>
        </p:txBody>
      </p:sp>
      <p:sp>
        <p:nvSpPr>
          <p:cNvPr id="37" name="Rectangle 36">
            <a:extLst>
              <a:ext uri="{FF2B5EF4-FFF2-40B4-BE49-F238E27FC236}">
                <a16:creationId xmlns:a16="http://schemas.microsoft.com/office/drawing/2014/main" id="{2868E579-B2CC-B44F-AC4C-60655552DDCC}"/>
              </a:ext>
            </a:extLst>
          </p:cNvPr>
          <p:cNvSpPr/>
          <p:nvPr/>
        </p:nvSpPr>
        <p:spPr>
          <a:xfrm>
            <a:off x="5766971" y="2304059"/>
            <a:ext cx="1637852" cy="77051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8" name="Arrow: Right 45">
            <a:extLst>
              <a:ext uri="{FF2B5EF4-FFF2-40B4-BE49-F238E27FC236}">
                <a16:creationId xmlns:a16="http://schemas.microsoft.com/office/drawing/2014/main" id="{92974830-99A3-7249-BD8F-19D832A7D433}"/>
              </a:ext>
            </a:extLst>
          </p:cNvPr>
          <p:cNvSpPr/>
          <p:nvPr/>
        </p:nvSpPr>
        <p:spPr>
          <a:xfrm>
            <a:off x="7607126" y="2573006"/>
            <a:ext cx="480060" cy="217841"/>
          </a:xfrm>
          <a:prstGeom prst="rightArrow">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cxnSp>
        <p:nvCxnSpPr>
          <p:cNvPr id="39" name="Straight Connector 38">
            <a:extLst>
              <a:ext uri="{FF2B5EF4-FFF2-40B4-BE49-F238E27FC236}">
                <a16:creationId xmlns:a16="http://schemas.microsoft.com/office/drawing/2014/main" id="{71ADFFCC-AA3B-7241-AF4A-6C84B26ED468}"/>
              </a:ext>
            </a:extLst>
          </p:cNvPr>
          <p:cNvCxnSpPr>
            <a:stCxn id="37" idx="1"/>
            <a:endCxn id="7" idx="3"/>
          </p:cNvCxnSpPr>
          <p:nvPr/>
        </p:nvCxnSpPr>
        <p:spPr>
          <a:xfrm flipH="1" flipV="1">
            <a:off x="4553300" y="1049450"/>
            <a:ext cx="1213671" cy="163986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696A9CA-2A8F-D945-A737-DBCB629FE969}"/>
              </a:ext>
            </a:extLst>
          </p:cNvPr>
          <p:cNvCxnSpPr>
            <a:cxnSpLocks/>
            <a:stCxn id="37" idx="1"/>
            <a:endCxn id="8" idx="3"/>
          </p:cNvCxnSpPr>
          <p:nvPr/>
        </p:nvCxnSpPr>
        <p:spPr>
          <a:xfrm flipH="1" flipV="1">
            <a:off x="4553300" y="1206780"/>
            <a:ext cx="1213671" cy="148253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D219D7B5-2E35-A444-BD06-5F19DDC0CEFE}"/>
              </a:ext>
            </a:extLst>
          </p:cNvPr>
          <p:cNvCxnSpPr>
            <a:cxnSpLocks/>
            <a:stCxn id="37" idx="1"/>
            <a:endCxn id="9" idx="3"/>
          </p:cNvCxnSpPr>
          <p:nvPr/>
        </p:nvCxnSpPr>
        <p:spPr>
          <a:xfrm flipH="1" flipV="1">
            <a:off x="4553300" y="1364111"/>
            <a:ext cx="1213671" cy="132520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A71909D-E74F-014C-A946-ADCEBF8C2A8A}"/>
              </a:ext>
            </a:extLst>
          </p:cNvPr>
          <p:cNvCxnSpPr>
            <a:cxnSpLocks/>
            <a:stCxn id="37" idx="1"/>
            <a:endCxn id="10" idx="3"/>
          </p:cNvCxnSpPr>
          <p:nvPr/>
        </p:nvCxnSpPr>
        <p:spPr>
          <a:xfrm flipH="1" flipV="1">
            <a:off x="4553300" y="1517408"/>
            <a:ext cx="1213671" cy="117191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8254877-5094-0447-9748-6ECCDA6F6ADA}"/>
              </a:ext>
            </a:extLst>
          </p:cNvPr>
          <p:cNvCxnSpPr>
            <a:cxnSpLocks/>
            <a:stCxn id="37" idx="1"/>
            <a:endCxn id="13" idx="3"/>
          </p:cNvCxnSpPr>
          <p:nvPr/>
        </p:nvCxnSpPr>
        <p:spPr>
          <a:xfrm flipH="1" flipV="1">
            <a:off x="4553300" y="1832069"/>
            <a:ext cx="1213671" cy="857249"/>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06973902-8B93-8841-BD0A-66BE9D721B88}"/>
              </a:ext>
            </a:extLst>
          </p:cNvPr>
          <p:cNvCxnSpPr>
            <a:cxnSpLocks/>
            <a:stCxn id="37" idx="1"/>
            <a:endCxn id="16" idx="3"/>
          </p:cNvCxnSpPr>
          <p:nvPr/>
        </p:nvCxnSpPr>
        <p:spPr>
          <a:xfrm flipH="1" flipV="1">
            <a:off x="4553300" y="1985364"/>
            <a:ext cx="1213671" cy="70395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8C4ABCE6-CE6F-2744-A9DD-50BED03BA035}"/>
              </a:ext>
            </a:extLst>
          </p:cNvPr>
          <p:cNvCxnSpPr>
            <a:cxnSpLocks/>
            <a:stCxn id="37" idx="1"/>
            <a:endCxn id="28" idx="3"/>
          </p:cNvCxnSpPr>
          <p:nvPr/>
        </p:nvCxnSpPr>
        <p:spPr>
          <a:xfrm flipH="1">
            <a:off x="4553300" y="2689318"/>
            <a:ext cx="1213671" cy="84918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3C3FBE7-11C4-DC49-8B2E-A1864EA71501}"/>
              </a:ext>
            </a:extLst>
          </p:cNvPr>
          <p:cNvCxnSpPr>
            <a:cxnSpLocks/>
            <a:stCxn id="37" idx="1"/>
            <a:endCxn id="30" idx="3"/>
          </p:cNvCxnSpPr>
          <p:nvPr/>
        </p:nvCxnSpPr>
        <p:spPr>
          <a:xfrm flipH="1">
            <a:off x="4553300" y="2689317"/>
            <a:ext cx="1213671" cy="1149053"/>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074BF943-FC9E-3548-9E93-3F35F174EE5C}"/>
              </a:ext>
            </a:extLst>
          </p:cNvPr>
          <p:cNvCxnSpPr>
            <a:cxnSpLocks/>
            <a:stCxn id="37" idx="1"/>
            <a:endCxn id="32" idx="3"/>
          </p:cNvCxnSpPr>
          <p:nvPr/>
        </p:nvCxnSpPr>
        <p:spPr>
          <a:xfrm flipH="1">
            <a:off x="4553300" y="2689317"/>
            <a:ext cx="1213671" cy="1463714"/>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0FBC7C4A-BF01-5444-8388-CE57E8413F34}"/>
              </a:ext>
            </a:extLst>
          </p:cNvPr>
          <p:cNvCxnSpPr>
            <a:cxnSpLocks/>
            <a:stCxn id="37" idx="1"/>
            <a:endCxn id="17" idx="3"/>
          </p:cNvCxnSpPr>
          <p:nvPr/>
        </p:nvCxnSpPr>
        <p:spPr>
          <a:xfrm flipH="1" flipV="1">
            <a:off x="4553300" y="2142695"/>
            <a:ext cx="1213671" cy="54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E435C826-2089-5A40-A59B-3A2BB69B0A3E}"/>
              </a:ext>
            </a:extLst>
          </p:cNvPr>
          <p:cNvCxnSpPr>
            <a:cxnSpLocks/>
            <a:stCxn id="37" idx="1"/>
            <a:endCxn id="18" idx="3"/>
          </p:cNvCxnSpPr>
          <p:nvPr/>
        </p:nvCxnSpPr>
        <p:spPr>
          <a:xfrm flipH="1" flipV="1">
            <a:off x="4553300" y="2300025"/>
            <a:ext cx="1213671" cy="38929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A1C0D3A-4FF9-6A4D-9BF2-EB3937060371}"/>
              </a:ext>
            </a:extLst>
          </p:cNvPr>
          <p:cNvCxnSpPr>
            <a:cxnSpLocks/>
            <a:stCxn id="37" idx="1"/>
            <a:endCxn id="19" idx="3"/>
          </p:cNvCxnSpPr>
          <p:nvPr/>
        </p:nvCxnSpPr>
        <p:spPr>
          <a:xfrm flipH="1" flipV="1">
            <a:off x="4553300" y="2453322"/>
            <a:ext cx="1213671" cy="23599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B576DA2-585B-7C4B-A798-EBEFA1672DCD}"/>
              </a:ext>
            </a:extLst>
          </p:cNvPr>
          <p:cNvCxnSpPr>
            <a:cxnSpLocks/>
            <a:stCxn id="37" idx="1"/>
            <a:endCxn id="20" idx="3"/>
          </p:cNvCxnSpPr>
          <p:nvPr/>
        </p:nvCxnSpPr>
        <p:spPr>
          <a:xfrm flipH="1" flipV="1">
            <a:off x="4553300" y="2610653"/>
            <a:ext cx="1213671" cy="786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26317528-B754-8840-9CE7-21E04D660ADB}"/>
              </a:ext>
            </a:extLst>
          </p:cNvPr>
          <p:cNvCxnSpPr>
            <a:cxnSpLocks/>
            <a:stCxn id="37" idx="1"/>
            <a:endCxn id="21" idx="3"/>
          </p:cNvCxnSpPr>
          <p:nvPr/>
        </p:nvCxnSpPr>
        <p:spPr>
          <a:xfrm flipH="1">
            <a:off x="4553300" y="2689318"/>
            <a:ext cx="1213671" cy="7866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CD6E23B6-8F7C-2D47-9FB0-140435A89CFF}"/>
              </a:ext>
            </a:extLst>
          </p:cNvPr>
          <p:cNvCxnSpPr>
            <a:cxnSpLocks/>
            <a:stCxn id="37" idx="1"/>
            <a:endCxn id="24" idx="3"/>
          </p:cNvCxnSpPr>
          <p:nvPr/>
        </p:nvCxnSpPr>
        <p:spPr>
          <a:xfrm flipH="1">
            <a:off x="4553300" y="2689317"/>
            <a:ext cx="1213671" cy="22389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EEF24AE1-817F-DD42-834A-3CE5597EA6B7}"/>
              </a:ext>
            </a:extLst>
          </p:cNvPr>
          <p:cNvCxnSpPr>
            <a:cxnSpLocks/>
            <a:stCxn id="37" idx="1"/>
            <a:endCxn id="25" idx="3"/>
          </p:cNvCxnSpPr>
          <p:nvPr/>
        </p:nvCxnSpPr>
        <p:spPr>
          <a:xfrm flipH="1">
            <a:off x="4553300" y="2689317"/>
            <a:ext cx="1213671" cy="38122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2789454C-A038-5447-B632-D02A32783F3B}"/>
              </a:ext>
            </a:extLst>
          </p:cNvPr>
          <p:cNvCxnSpPr>
            <a:cxnSpLocks/>
            <a:stCxn id="37" idx="1"/>
            <a:endCxn id="26" idx="3"/>
          </p:cNvCxnSpPr>
          <p:nvPr/>
        </p:nvCxnSpPr>
        <p:spPr>
          <a:xfrm flipH="1">
            <a:off x="4553300" y="2689317"/>
            <a:ext cx="1213671" cy="53855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AC5BFDDB-658D-AB48-A711-ECEFA8E3E39E}"/>
              </a:ext>
            </a:extLst>
          </p:cNvPr>
          <p:cNvCxnSpPr>
            <a:cxnSpLocks/>
            <a:stCxn id="37" idx="1"/>
            <a:endCxn id="27" idx="3"/>
          </p:cNvCxnSpPr>
          <p:nvPr/>
        </p:nvCxnSpPr>
        <p:spPr>
          <a:xfrm flipH="1">
            <a:off x="4553300" y="2689318"/>
            <a:ext cx="1213671" cy="691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5EC34D66-17AF-0243-A722-51F7C7C3A0DC}"/>
              </a:ext>
            </a:extLst>
          </p:cNvPr>
          <p:cNvCxnSpPr>
            <a:cxnSpLocks/>
            <a:stCxn id="37" idx="1"/>
            <a:endCxn id="33" idx="3"/>
          </p:cNvCxnSpPr>
          <p:nvPr/>
        </p:nvCxnSpPr>
        <p:spPr>
          <a:xfrm flipH="1">
            <a:off x="4553300" y="2689318"/>
            <a:ext cx="1213671" cy="161701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BA4B09FE-3F87-F740-A448-8A8F9F03CB7E}"/>
              </a:ext>
            </a:extLst>
          </p:cNvPr>
          <p:cNvCxnSpPr>
            <a:cxnSpLocks/>
            <a:stCxn id="37" idx="1"/>
            <a:endCxn id="34" idx="3"/>
          </p:cNvCxnSpPr>
          <p:nvPr/>
        </p:nvCxnSpPr>
        <p:spPr>
          <a:xfrm flipH="1">
            <a:off x="4553300" y="2689318"/>
            <a:ext cx="1213671" cy="17743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A0E847EF-EEBD-7C4A-9854-AA654A1F6A2E}"/>
              </a:ext>
            </a:extLst>
          </p:cNvPr>
          <p:cNvCxnSpPr>
            <a:cxnSpLocks/>
            <a:stCxn id="37" idx="1"/>
            <a:endCxn id="35" idx="3"/>
          </p:cNvCxnSpPr>
          <p:nvPr/>
        </p:nvCxnSpPr>
        <p:spPr>
          <a:xfrm flipH="1">
            <a:off x="4553300" y="2689318"/>
            <a:ext cx="1213671" cy="193167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50853AB3-27AD-EB4B-8682-AC699DC99D51}"/>
              </a:ext>
            </a:extLst>
          </p:cNvPr>
          <p:cNvCxnSpPr>
            <a:cxnSpLocks/>
            <a:stCxn id="37" idx="1"/>
            <a:endCxn id="29" idx="3"/>
          </p:cNvCxnSpPr>
          <p:nvPr/>
        </p:nvCxnSpPr>
        <p:spPr>
          <a:xfrm flipH="1">
            <a:off x="4553300" y="2689318"/>
            <a:ext cx="1213671" cy="10065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4AE5F87-D13B-0F46-B8B4-AD6D9AB0974F}"/>
              </a:ext>
            </a:extLst>
          </p:cNvPr>
          <p:cNvCxnSpPr>
            <a:cxnSpLocks/>
            <a:stCxn id="37" idx="1"/>
            <a:endCxn id="31" idx="3"/>
          </p:cNvCxnSpPr>
          <p:nvPr/>
        </p:nvCxnSpPr>
        <p:spPr>
          <a:xfrm flipH="1">
            <a:off x="4553300" y="2689317"/>
            <a:ext cx="1213671" cy="13063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2" name="Title 1">
            <a:extLst>
              <a:ext uri="{FF2B5EF4-FFF2-40B4-BE49-F238E27FC236}">
                <a16:creationId xmlns:a16="http://schemas.microsoft.com/office/drawing/2014/main" id="{5C1C6B60-98B6-8249-B7F9-05C615DD76F2}"/>
              </a:ext>
            </a:extLst>
          </p:cNvPr>
          <p:cNvSpPr>
            <a:spLocks noGrp="1"/>
          </p:cNvSpPr>
          <p:nvPr>
            <p:ph type="title"/>
          </p:nvPr>
        </p:nvSpPr>
        <p:spPr>
          <a:xfrm>
            <a:off x="0" y="36885"/>
            <a:ext cx="9143999" cy="857250"/>
          </a:xfrm>
        </p:spPr>
        <p:txBody>
          <a:bodyPr>
            <a:noAutofit/>
          </a:bodyPr>
          <a:lstStyle/>
          <a:p>
            <a:r>
              <a:rPr lang="en-US" sz="2400" dirty="0"/>
              <a:t>If we move the position of the 1, it no longer works.</a:t>
            </a:r>
            <a:endParaRPr lang="en-US" sz="2400" u="sng" dirty="0"/>
          </a:p>
        </p:txBody>
      </p:sp>
      <p:sp>
        <p:nvSpPr>
          <p:cNvPr id="64" name="TextBox 63">
            <a:extLst>
              <a:ext uri="{FF2B5EF4-FFF2-40B4-BE49-F238E27FC236}">
                <a16:creationId xmlns:a16="http://schemas.microsoft.com/office/drawing/2014/main" id="{8DEA93A9-8FA2-624B-8CA6-EBF0FEABFEBF}"/>
              </a:ext>
            </a:extLst>
          </p:cNvPr>
          <p:cNvSpPr txBox="1"/>
          <p:nvPr/>
        </p:nvSpPr>
        <p:spPr>
          <a:xfrm>
            <a:off x="8128156" y="2293972"/>
            <a:ext cx="1186031" cy="784830"/>
          </a:xfrm>
          <a:prstGeom prst="rect">
            <a:avLst/>
          </a:prstGeom>
          <a:noFill/>
        </p:spPr>
        <p:txBody>
          <a:bodyPr wrap="square" rtlCol="0">
            <a:spAutoFit/>
          </a:bodyPr>
          <a:lstStyle/>
          <a:p>
            <a:r>
              <a:rPr lang="en-US" sz="4500" b="1" dirty="0"/>
              <a:t>?</a:t>
            </a:r>
          </a:p>
        </p:txBody>
      </p:sp>
      <p:pic>
        <p:nvPicPr>
          <p:cNvPr id="2" name="Audio 1">
            <a:hlinkClick r:id="" action="ppaction://media"/>
            <a:extLst>
              <a:ext uri="{FF2B5EF4-FFF2-40B4-BE49-F238E27FC236}">
                <a16:creationId xmlns:a16="http://schemas.microsoft.com/office/drawing/2014/main" id="{E2F275F1-C4AA-CF48-988F-DB54C53D956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583074369"/>
      </p:ext>
    </p:extLst>
  </p:cSld>
  <p:clrMapOvr>
    <a:masterClrMapping/>
  </p:clrMapOvr>
  <mc:AlternateContent xmlns:mc="http://schemas.openxmlformats.org/markup-compatibility/2006">
    <mc:Choice xmlns:p14="http://schemas.microsoft.com/office/powerpoint/2010/main" Requires="p14">
      <p:transition spd="slow" p14:dur="2000" advTm="15955"/>
    </mc:Choice>
    <mc:Fallback>
      <p:transition spd="slow" advTm="159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Instead of using logistic regression or an MLP, let’s look for a new kind of model, one with more flexible filters</a:t>
            </a:r>
            <a:endParaRPr lang="en-US" sz="2400" u="sng" dirty="0"/>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5"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7" name="TextBox 6">
            <a:extLst>
              <a:ext uri="{FF2B5EF4-FFF2-40B4-BE49-F238E27FC236}">
                <a16:creationId xmlns:a16="http://schemas.microsoft.com/office/drawing/2014/main" id="{E8C15758-B226-FD4B-8413-ABD1D55E481B}"/>
              </a:ext>
            </a:extLst>
          </p:cNvPr>
          <p:cNvSpPr txBox="1"/>
          <p:nvPr/>
        </p:nvSpPr>
        <p:spPr>
          <a:xfrm>
            <a:off x="5073152" y="2550818"/>
            <a:ext cx="1186031" cy="300082"/>
          </a:xfrm>
          <a:prstGeom prst="rect">
            <a:avLst/>
          </a:prstGeom>
          <a:noFill/>
        </p:spPr>
        <p:txBody>
          <a:bodyPr wrap="square" rtlCol="0">
            <a:spAutoFit/>
          </a:bodyPr>
          <a:lstStyle/>
          <a:p>
            <a:r>
              <a:rPr lang="en-US" sz="1350" dirty="0"/>
              <a:t>New Classifier</a:t>
            </a:r>
          </a:p>
        </p:txBody>
      </p:sp>
      <p:sp>
        <p:nvSpPr>
          <p:cNvPr id="8" name="Rectangle 7">
            <a:extLst>
              <a:ext uri="{FF2B5EF4-FFF2-40B4-BE49-F238E27FC236}">
                <a16:creationId xmlns:a16="http://schemas.microsoft.com/office/drawing/2014/main" id="{2868E579-B2CC-B44F-AC4C-60655552DDCC}"/>
              </a:ext>
            </a:extLst>
          </p:cNvPr>
          <p:cNvSpPr/>
          <p:nvPr/>
        </p:nvSpPr>
        <p:spPr>
          <a:xfrm>
            <a:off x="4786731" y="2304059"/>
            <a:ext cx="1637852" cy="770516"/>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Arrow: Right 45">
            <a:extLst>
              <a:ext uri="{FF2B5EF4-FFF2-40B4-BE49-F238E27FC236}">
                <a16:creationId xmlns:a16="http://schemas.microsoft.com/office/drawing/2014/main" id="{92974830-99A3-7249-BD8F-19D832A7D433}"/>
              </a:ext>
            </a:extLst>
          </p:cNvPr>
          <p:cNvSpPr/>
          <p:nvPr/>
        </p:nvSpPr>
        <p:spPr>
          <a:xfrm>
            <a:off x="6626886" y="2573006"/>
            <a:ext cx="480060" cy="217841"/>
          </a:xfrm>
          <a:prstGeom prst="rightArrow">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TextBox 9">
            <a:extLst>
              <a:ext uri="{FF2B5EF4-FFF2-40B4-BE49-F238E27FC236}">
                <a16:creationId xmlns:a16="http://schemas.microsoft.com/office/drawing/2014/main" id="{899A855E-972B-444C-99A5-DC5BC927CD23}"/>
              </a:ext>
            </a:extLst>
          </p:cNvPr>
          <p:cNvSpPr txBox="1"/>
          <p:nvPr/>
        </p:nvSpPr>
        <p:spPr>
          <a:xfrm>
            <a:off x="7309249" y="2304059"/>
            <a:ext cx="1186031" cy="784830"/>
          </a:xfrm>
          <a:prstGeom prst="rect">
            <a:avLst/>
          </a:prstGeom>
          <a:noFill/>
        </p:spPr>
        <p:txBody>
          <a:bodyPr wrap="square" rtlCol="0">
            <a:spAutoFit/>
          </a:bodyPr>
          <a:lstStyle/>
          <a:p>
            <a:r>
              <a:rPr lang="en-US" sz="4500" b="1" dirty="0"/>
              <a:t>“1”</a:t>
            </a:r>
          </a:p>
        </p:txBody>
      </p:sp>
      <p:sp>
        <p:nvSpPr>
          <p:cNvPr id="12" name="Arrow: Right 45">
            <a:extLst>
              <a:ext uri="{FF2B5EF4-FFF2-40B4-BE49-F238E27FC236}">
                <a16:creationId xmlns:a16="http://schemas.microsoft.com/office/drawing/2014/main" id="{92974830-99A3-7249-BD8F-19D832A7D433}"/>
              </a:ext>
            </a:extLst>
          </p:cNvPr>
          <p:cNvSpPr/>
          <p:nvPr/>
        </p:nvSpPr>
        <p:spPr>
          <a:xfrm>
            <a:off x="4090888" y="2587553"/>
            <a:ext cx="480060" cy="217841"/>
          </a:xfrm>
          <a:prstGeom prst="rightArrow">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2" name="Audio 1">
            <a:hlinkClick r:id="" action="ppaction://media"/>
            <a:extLst>
              <a:ext uri="{FF2B5EF4-FFF2-40B4-BE49-F238E27FC236}">
                <a16:creationId xmlns:a16="http://schemas.microsoft.com/office/drawing/2014/main" id="{152E69C5-F4B6-F844-BECF-8D6F632D05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297309440"/>
      </p:ext>
    </p:extLst>
  </p:cSld>
  <p:clrMapOvr>
    <a:masterClrMapping/>
  </p:clrMapOvr>
  <mc:AlternateContent xmlns:mc="http://schemas.openxmlformats.org/markup-compatibility/2006">
    <mc:Choice xmlns:p14="http://schemas.microsoft.com/office/powerpoint/2010/main" Requires="p14">
      <p:transition spd="slow" p14:dur="2000" advTm="36825"/>
    </mc:Choice>
    <mc:Fallback>
      <p:transition spd="slow" advTm="368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681731" y="1158328"/>
            <a:ext cx="1628419" cy="1627868"/>
          </a:xfrm>
          <a:prstGeom prst="rect">
            <a:avLst/>
          </a:prstGeom>
        </p:spPr>
      </p:pic>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Instead of a filter that’s the size of the whole image, </a:t>
            </a:r>
            <a:br>
              <a:rPr lang="en-US" sz="2400" dirty="0"/>
            </a:br>
            <a:r>
              <a:rPr lang="en-US" sz="2400" dirty="0"/>
              <a:t>we’d like a </a:t>
            </a:r>
            <a:r>
              <a:rPr lang="en-US" sz="2400" u="sng" dirty="0"/>
              <a:t>smaller filter that we can move around</a:t>
            </a:r>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6"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pic>
        <p:nvPicPr>
          <p:cNvPr id="2" name="Audio 1">
            <a:hlinkClick r:id="" action="ppaction://media"/>
            <a:extLst>
              <a:ext uri="{FF2B5EF4-FFF2-40B4-BE49-F238E27FC236}">
                <a16:creationId xmlns:a16="http://schemas.microsoft.com/office/drawing/2014/main" id="{8210D4FC-DF3F-D54B-8495-A56701B5354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103729876"/>
      </p:ext>
    </p:extLst>
  </p:cSld>
  <p:clrMapOvr>
    <a:masterClrMapping/>
  </p:clrMapOvr>
  <mc:AlternateContent xmlns:mc="http://schemas.openxmlformats.org/markup-compatibility/2006">
    <mc:Choice xmlns:p14="http://schemas.microsoft.com/office/powerpoint/2010/main" Requires="p14">
      <p:transition spd="slow" p14:dur="2000" advTm="17400"/>
    </mc:Choice>
    <mc:Fallback>
      <p:transition spd="slow" advTm="17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2321031" y="1187550"/>
            <a:ext cx="1628419" cy="1627868"/>
          </a:xfrm>
          <a:prstGeom prst="rect">
            <a:avLst/>
          </a:prstGeom>
        </p:spPr>
      </p:pic>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6"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0" name="Title 1">
            <a:extLst>
              <a:ext uri="{FF2B5EF4-FFF2-40B4-BE49-F238E27FC236}">
                <a16:creationId xmlns:a16="http://schemas.microsoft.com/office/drawing/2014/main" id="{9EC6503F-5F2E-8445-9EC6-2D19B11737BE}"/>
              </a:ext>
            </a:extLst>
          </p:cNvPr>
          <p:cNvSpPr>
            <a:spLocks noGrp="1"/>
          </p:cNvSpPr>
          <p:nvPr>
            <p:ph type="title"/>
          </p:nvPr>
        </p:nvSpPr>
        <p:spPr>
          <a:xfrm>
            <a:off x="0" y="205979"/>
            <a:ext cx="9144000" cy="857250"/>
          </a:xfrm>
        </p:spPr>
        <p:txBody>
          <a:bodyPr>
            <a:noAutofit/>
          </a:bodyPr>
          <a:lstStyle/>
          <a:p>
            <a:r>
              <a:rPr lang="en-US" sz="2400" dirty="0"/>
              <a:t>As we move this filter, we calculate the inner product between the filter itself and the portion of the image that’s underneath it.</a:t>
            </a:r>
            <a:endParaRPr lang="en-US" sz="2400" u="sng" dirty="0"/>
          </a:p>
        </p:txBody>
      </p:sp>
      <p:pic>
        <p:nvPicPr>
          <p:cNvPr id="2" name="Audio 1">
            <a:hlinkClick r:id="" action="ppaction://media"/>
            <a:extLst>
              <a:ext uri="{FF2B5EF4-FFF2-40B4-BE49-F238E27FC236}">
                <a16:creationId xmlns:a16="http://schemas.microsoft.com/office/drawing/2014/main" id="{1954F14A-126B-C24A-91B1-75B9F14DCFF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16974191"/>
      </p:ext>
    </p:extLst>
  </p:cSld>
  <p:clrMapOvr>
    <a:masterClrMapping/>
  </p:clrMapOvr>
  <mc:AlternateContent xmlns:mc="http://schemas.openxmlformats.org/markup-compatibility/2006">
    <mc:Choice xmlns:p14="http://schemas.microsoft.com/office/powerpoint/2010/main" Requires="p14">
      <p:transition spd="slow" p14:dur="2000" advTm="22619"/>
    </mc:Choice>
    <mc:Fallback>
      <p:transition spd="slow" advTm="226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616689" y="2823604"/>
            <a:ext cx="1628419" cy="1627868"/>
          </a:xfrm>
          <a:prstGeom prst="rect">
            <a:avLst/>
          </a:prstGeom>
        </p:spPr>
      </p:pic>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When the filter is placed over a region that looks like the filter, the inner product (i.e. filter output) will be large.</a:t>
            </a:r>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6" cstate="screen">
            <a:alphaModFix amt="30000"/>
            <a:extLst>
              <a:ext uri="{28A0092B-C50C-407E-A947-70E740481C1C}">
                <a14:useLocalDpi xmlns:a14="http://schemas.microsoft.com/office/drawing/2010/main"/>
              </a:ext>
            </a:extLst>
          </a:blip>
          <a:srcRect l="16615" t="15201" r="11269" b="12759"/>
          <a:stretch/>
        </p:blipFill>
        <p:spPr>
          <a:xfrm>
            <a:off x="723014" y="2823603"/>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pic>
        <p:nvPicPr>
          <p:cNvPr id="2" name="Audio 1">
            <a:hlinkClick r:id="" action="ppaction://media"/>
            <a:extLst>
              <a:ext uri="{FF2B5EF4-FFF2-40B4-BE49-F238E27FC236}">
                <a16:creationId xmlns:a16="http://schemas.microsoft.com/office/drawing/2014/main" id="{AAF27FAC-5D0A-BD4E-BC40-2F1DD05DB05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985370291"/>
      </p:ext>
    </p:extLst>
  </p:cSld>
  <p:clrMapOvr>
    <a:masterClrMapping/>
  </p:clrMapOvr>
  <mc:AlternateContent xmlns:mc="http://schemas.openxmlformats.org/markup-compatibility/2006">
    <mc:Choice xmlns:p14="http://schemas.microsoft.com/office/powerpoint/2010/main" Requires="p14">
      <p:transition spd="slow" p14:dur="2000" advTm="11249"/>
    </mc:Choice>
    <mc:Fallback>
      <p:transition spd="slow" advTm="112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642F8F-4697-3042-88C9-1CDF07FE1586}"/>
              </a:ext>
            </a:extLst>
          </p:cNvPr>
          <p:cNvPicPr>
            <a:picLocks noChangeAspect="1"/>
          </p:cNvPicPr>
          <p:nvPr/>
        </p:nvPicPr>
        <p:blipFill>
          <a:blip r:embed="rId5"/>
          <a:stretch>
            <a:fillRect/>
          </a:stretch>
        </p:blipFill>
        <p:spPr>
          <a:xfrm>
            <a:off x="1524000" y="1151165"/>
            <a:ext cx="6096000" cy="3429000"/>
          </a:xfrm>
          <a:prstGeom prst="rect">
            <a:avLst/>
          </a:prstGeom>
        </p:spPr>
      </p:pic>
      <p:sp>
        <p:nvSpPr>
          <p:cNvPr id="6" name="Title 1">
            <a:extLst>
              <a:ext uri="{FF2B5EF4-FFF2-40B4-BE49-F238E27FC236}">
                <a16:creationId xmlns:a16="http://schemas.microsoft.com/office/drawing/2014/main" id="{AAF95C46-3323-F64E-97E2-52CD695D3A14}"/>
              </a:ext>
            </a:extLst>
          </p:cNvPr>
          <p:cNvSpPr txBox="1">
            <a:spLocks/>
          </p:cNvSpPr>
          <p:nvPr/>
        </p:nvSpPr>
        <p:spPr>
          <a:xfrm>
            <a:off x="0" y="205979"/>
            <a:ext cx="9144000" cy="857250"/>
          </a:xfrm>
          <a:prstGeom prst="rect">
            <a:avLst/>
          </a:prstGeom>
        </p:spPr>
        <p:txBody>
          <a:bodyPr vert="horz" lIns="68580" tIns="34290" rIns="68580" bIns="34290" rtlCol="0" anchor="ctr">
            <a:normAutofit fontScale="97500"/>
          </a:bodyPr>
          <a:lstStyle>
            <a:lvl1pPr algn="ctr" defTabSz="609585" rtl="0" eaLnBrk="1" latinLnBrk="0" hangingPunct="1">
              <a:spcBef>
                <a:spcPct val="0"/>
              </a:spcBef>
              <a:buNone/>
              <a:defRPr sz="5867" kern="1200">
                <a:solidFill>
                  <a:srgbClr val="001A57"/>
                </a:solidFill>
                <a:latin typeface="Helvetica"/>
                <a:ea typeface="+mj-ea"/>
                <a:cs typeface="+mj-cs"/>
              </a:defRPr>
            </a:lvl1pPr>
          </a:lstStyle>
          <a:p>
            <a:pPr defTabSz="457189">
              <a:defRPr/>
            </a:pPr>
            <a:r>
              <a:rPr lang="en-US" sz="4400" dirty="0"/>
              <a:t>Mask R-CNN</a:t>
            </a:r>
          </a:p>
        </p:txBody>
      </p:sp>
      <p:pic>
        <p:nvPicPr>
          <p:cNvPr id="2" name="Audio 1">
            <a:hlinkClick r:id="" action="ppaction://media"/>
            <a:extLst>
              <a:ext uri="{FF2B5EF4-FFF2-40B4-BE49-F238E27FC236}">
                <a16:creationId xmlns:a16="http://schemas.microsoft.com/office/drawing/2014/main" id="{C9F44CF8-A5BF-2540-AA57-513540DA2F6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105206724"/>
      </p:ext>
    </p:extLst>
  </p:cSld>
  <p:clrMapOvr>
    <a:masterClrMapping/>
  </p:clrMapOvr>
  <mc:AlternateContent xmlns:mc="http://schemas.openxmlformats.org/markup-compatibility/2006">
    <mc:Choice xmlns:p14="http://schemas.microsoft.com/office/powerpoint/2010/main" Requires="p14">
      <p:transition spd="slow" p14:dur="2000" advTm="21071"/>
    </mc:Choice>
    <mc:Fallback>
      <p:transition spd="slow" advTm="21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2321031" y="2807230"/>
            <a:ext cx="1628419" cy="1627868"/>
          </a:xfrm>
          <a:prstGeom prst="rect">
            <a:avLst/>
          </a:prstGeom>
        </p:spPr>
      </p:pic>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When it’s placed over a region that does not look like the filter, the inner product (i.e. filter output) will be small</a:t>
            </a:r>
            <a:endParaRPr lang="en-US" sz="2400" u="sng" dirty="0"/>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6"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pic>
        <p:nvPicPr>
          <p:cNvPr id="2" name="Audio 1">
            <a:hlinkClick r:id="" action="ppaction://media"/>
            <a:extLst>
              <a:ext uri="{FF2B5EF4-FFF2-40B4-BE49-F238E27FC236}">
                <a16:creationId xmlns:a16="http://schemas.microsoft.com/office/drawing/2014/main" id="{AA878279-6106-E54E-AFAC-59F340732D3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154275570"/>
      </p:ext>
    </p:extLst>
  </p:cSld>
  <p:clrMapOvr>
    <a:masterClrMapping/>
  </p:clrMapOvr>
  <mc:AlternateContent xmlns:mc="http://schemas.openxmlformats.org/markup-compatibility/2006">
    <mc:Choice xmlns:p14="http://schemas.microsoft.com/office/powerpoint/2010/main" Requires="p14">
      <p:transition spd="slow" p14:dur="2000" advTm="5401"/>
    </mc:Choice>
    <mc:Fallback>
      <p:transition spd="slow" advTm="5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681731" y="1158328"/>
            <a:ext cx="1628419" cy="1627868"/>
          </a:xfrm>
          <a:prstGeom prst="rect">
            <a:avLst/>
          </a:prstGeom>
        </p:spPr>
      </p:pic>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dirty="0"/>
          </a:p>
        </p:txBody>
      </p:sp>
      <mc:AlternateContent xmlns:mc="http://schemas.openxmlformats.org/markup-compatibility/2006" xmlns:a14="http://schemas.microsoft.com/office/drawing/2010/main">
        <mc:Choice Requires="a14">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Examining filter output </a:t>
                </a:r>
                <a14:m>
                  <m:oMath xmlns:m="http://schemas.openxmlformats.org/officeDocument/2006/math">
                    <m:r>
                      <a:rPr lang="en-US" sz="2400" b="0" i="1" smtClean="0">
                        <a:latin typeface="Cambria Math" panose="02040503050406030204" pitchFamily="18" charset="0"/>
                      </a:rPr>
                      <m:t>𝜎</m:t>
                    </m:r>
                    <m:r>
                      <a:rPr lang="en-US" sz="2400" b="0" i="1" smtClean="0">
                        <a:latin typeface="Cambria Math" panose="02040503050406030204" pitchFamily="18" charset="0"/>
                      </a:rPr>
                      <m:t>(</m:t>
                    </m:r>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up>
                        <m:r>
                          <a:rPr lang="en-US" sz="2400" b="0" i="1" smtClean="0">
                            <a:latin typeface="Cambria Math" panose="02040503050406030204" pitchFamily="18" charset="0"/>
                          </a:rPr>
                          <m:t>𝑅</m:t>
                        </m:r>
                      </m:sup>
                    </m:sSubSup>
                    <m:r>
                      <a:rPr lang="en-US" sz="2400" i="1">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oMath>
                </a14:m>
                <a:r>
                  <a:rPr lang="en-US" sz="2400" dirty="0"/>
                  <a:t>, where </a:t>
                </a:r>
                <a14:m>
                  <m:oMath xmlns:m="http://schemas.openxmlformats.org/officeDocument/2006/math">
                    <m:sSubSup>
                      <m:sSubSupPr>
                        <m:ctrlPr>
                          <a:rPr lang="en-US" sz="2400" i="1">
                            <a:latin typeface="Cambria Math" panose="02040503050406030204" pitchFamily="18" charset="0"/>
                          </a:rPr>
                        </m:ctrlPr>
                      </m:sSubSupPr>
                      <m:e>
                        <m:r>
                          <a:rPr lang="en-US" sz="2400" b="0" i="1" smtClean="0">
                            <a:latin typeface="Cambria Math" panose="02040503050406030204" pitchFamily="18" charset="0"/>
                          </a:rPr>
                          <m:t>𝑥</m:t>
                        </m:r>
                      </m:e>
                      <m:sub>
                        <m:r>
                          <a:rPr lang="en-US" sz="2400" i="1">
                            <a:latin typeface="Cambria Math" panose="02040503050406030204" pitchFamily="18" charset="0"/>
                          </a:rPr>
                          <m:t>𝑖</m:t>
                        </m:r>
                      </m:sub>
                      <m:sup>
                        <m:r>
                          <a:rPr lang="en-US" sz="2400" i="1">
                            <a:latin typeface="Cambria Math" panose="02040503050406030204" pitchFamily="18" charset="0"/>
                          </a:rPr>
                          <m:t>𝑅</m:t>
                        </m:r>
                      </m:sup>
                    </m:sSubSup>
                  </m:oMath>
                </a14:m>
                <a:r>
                  <a:rPr lang="en-US" sz="2400" dirty="0"/>
                  <a:t> is the portion of image </a:t>
                </a:r>
                <a14:m>
                  <m:oMath xmlns:m="http://schemas.openxmlformats.org/officeDocument/2006/math">
                    <m:r>
                      <a:rPr lang="en-US" sz="2400" i="1" dirty="0" smtClean="0">
                        <a:latin typeface="Cambria Math" panose="02040503050406030204" pitchFamily="18" charset="0"/>
                      </a:rPr>
                      <m:t>𝑖</m:t>
                    </m:r>
                  </m:oMath>
                </a14:m>
                <a:r>
                  <a:rPr lang="en-US" sz="2400" dirty="0"/>
                  <a:t> where the filter is placed.</a:t>
                </a:r>
              </a:p>
            </p:txBody>
          </p:sp>
        </mc:Choice>
        <mc:Fallback xmlns="">
          <p:sp>
            <p:nvSpPr>
              <p:cNvPr id="11" name="Title 1">
                <a:extLst>
                  <a:ext uri="{FF2B5EF4-FFF2-40B4-BE49-F238E27FC236}">
                    <a16:creationId xmlns:a16="http://schemas.microsoft.com/office/drawing/2014/main" id="{9EC6503F-5F2E-8445-9EC6-2D19B11737BE}"/>
                  </a:ext>
                </a:extLst>
              </p:cNvPr>
              <p:cNvSpPr>
                <a:spLocks noGrp="1" noRot="1" noChangeAspect="1" noMove="1" noResize="1" noEditPoints="1" noAdjustHandles="1" noChangeArrowheads="1" noChangeShapeType="1" noTextEdit="1"/>
              </p:cNvSpPr>
              <p:nvPr>
                <p:ph type="title"/>
              </p:nvPr>
            </p:nvSpPr>
            <p:spPr>
              <a:xfrm>
                <a:off x="457200" y="205979"/>
                <a:ext cx="8229600" cy="857250"/>
              </a:xfrm>
              <a:blipFill>
                <a:blip r:embed="rId6"/>
                <a:stretch>
                  <a:fillRect t="-1449" r="-309" b="-15942"/>
                </a:stretch>
              </a:blipFill>
            </p:spPr>
            <p:txBody>
              <a:bodyPr/>
              <a:lstStyle/>
              <a:p>
                <a:r>
                  <a:rPr lang="en-US">
                    <a:noFill/>
                  </a:rPr>
                  <a:t> </a:t>
                </a:r>
              </a:p>
            </p:txBody>
          </p:sp>
        </mc:Fallback>
      </mc:AlternateContent>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7"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a:ln w="12700">
            <a:solidFill>
              <a:schemeClr val="tx1"/>
            </a:solidFill>
          </a:ln>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4C5AB2EE-E7C8-2347-B8C5-0A0407D385A4}"/>
                  </a:ext>
                </a:extLst>
              </p:cNvPr>
              <p:cNvSpPr/>
              <p:nvPr/>
            </p:nvSpPr>
            <p:spPr>
              <a:xfrm>
                <a:off x="179621" y="1780382"/>
                <a:ext cx="476028" cy="3837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1</m:t>
                          </m:r>
                        </m:sup>
                      </m:sSubSup>
                    </m:oMath>
                  </m:oMathPara>
                </a14:m>
                <a:endParaRPr lang="en-US" dirty="0"/>
              </a:p>
            </p:txBody>
          </p:sp>
        </mc:Choice>
        <mc:Fallback xmlns="">
          <p:sp>
            <p:nvSpPr>
              <p:cNvPr id="2" name="Rectangle 1">
                <a:extLst>
                  <a:ext uri="{FF2B5EF4-FFF2-40B4-BE49-F238E27FC236}">
                    <a16:creationId xmlns:a16="http://schemas.microsoft.com/office/drawing/2014/main" id="{4C5AB2EE-E7C8-2347-B8C5-0A0407D385A4}"/>
                  </a:ext>
                </a:extLst>
              </p:cNvPr>
              <p:cNvSpPr>
                <a:spLocks noRot="1" noChangeAspect="1" noMove="1" noResize="1" noEditPoints="1" noAdjustHandles="1" noChangeArrowheads="1" noChangeShapeType="1" noTextEdit="1"/>
              </p:cNvSpPr>
              <p:nvPr/>
            </p:nvSpPr>
            <p:spPr>
              <a:xfrm>
                <a:off x="179621" y="1780382"/>
                <a:ext cx="476028" cy="383759"/>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791676A5-5A5B-F24A-8C68-9521D602E8DF}"/>
                  </a:ext>
                </a:extLst>
              </p:cNvPr>
              <p:cNvSpPr/>
              <p:nvPr/>
            </p:nvSpPr>
            <p:spPr>
              <a:xfrm>
                <a:off x="3944191" y="1780382"/>
                <a:ext cx="480966" cy="38433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2</m:t>
                          </m:r>
                        </m:sup>
                      </m:sSubSup>
                    </m:oMath>
                  </m:oMathPara>
                </a14:m>
                <a:endParaRPr lang="en-US" dirty="0"/>
              </a:p>
            </p:txBody>
          </p:sp>
        </mc:Choice>
        <mc:Fallback xmlns="">
          <p:sp>
            <p:nvSpPr>
              <p:cNvPr id="9" name="Rectangle 8">
                <a:extLst>
                  <a:ext uri="{FF2B5EF4-FFF2-40B4-BE49-F238E27FC236}">
                    <a16:creationId xmlns:a16="http://schemas.microsoft.com/office/drawing/2014/main" id="{791676A5-5A5B-F24A-8C68-9521D602E8DF}"/>
                  </a:ext>
                </a:extLst>
              </p:cNvPr>
              <p:cNvSpPr>
                <a:spLocks noRot="1" noChangeAspect="1" noMove="1" noResize="1" noEditPoints="1" noAdjustHandles="1" noChangeArrowheads="1" noChangeShapeType="1" noTextEdit="1"/>
              </p:cNvSpPr>
              <p:nvPr/>
            </p:nvSpPr>
            <p:spPr>
              <a:xfrm>
                <a:off x="3944191" y="1780382"/>
                <a:ext cx="480966" cy="384336"/>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B430C409-A1C4-4A47-80D3-42F73527B5EE}"/>
                  </a:ext>
                </a:extLst>
              </p:cNvPr>
              <p:cNvSpPr/>
              <p:nvPr/>
            </p:nvSpPr>
            <p:spPr>
              <a:xfrm>
                <a:off x="182586" y="3437471"/>
                <a:ext cx="480966" cy="38574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3</m:t>
                          </m:r>
                        </m:sup>
                      </m:sSubSup>
                    </m:oMath>
                  </m:oMathPara>
                </a14:m>
                <a:endParaRPr lang="en-US" dirty="0"/>
              </a:p>
            </p:txBody>
          </p:sp>
        </mc:Choice>
        <mc:Fallback xmlns="">
          <p:sp>
            <p:nvSpPr>
              <p:cNvPr id="10" name="Rectangle 9">
                <a:extLst>
                  <a:ext uri="{FF2B5EF4-FFF2-40B4-BE49-F238E27FC236}">
                    <a16:creationId xmlns:a16="http://schemas.microsoft.com/office/drawing/2014/main" id="{B430C409-A1C4-4A47-80D3-42F73527B5EE}"/>
                  </a:ext>
                </a:extLst>
              </p:cNvPr>
              <p:cNvSpPr>
                <a:spLocks noRot="1" noChangeAspect="1" noMove="1" noResize="1" noEditPoints="1" noAdjustHandles="1" noChangeArrowheads="1" noChangeShapeType="1" noTextEdit="1"/>
              </p:cNvSpPr>
              <p:nvPr/>
            </p:nvSpPr>
            <p:spPr>
              <a:xfrm>
                <a:off x="182586" y="3437471"/>
                <a:ext cx="480966" cy="385747"/>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49432203-B302-2B4D-B9C3-1BC95291B75D}"/>
                  </a:ext>
                </a:extLst>
              </p:cNvPr>
              <p:cNvSpPr/>
              <p:nvPr/>
            </p:nvSpPr>
            <p:spPr>
              <a:xfrm>
                <a:off x="3946660" y="3437471"/>
                <a:ext cx="480966" cy="3831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4</m:t>
                          </m:r>
                        </m:sup>
                      </m:sSubSup>
                    </m:oMath>
                  </m:oMathPara>
                </a14:m>
                <a:endParaRPr lang="en-US" dirty="0"/>
              </a:p>
            </p:txBody>
          </p:sp>
        </mc:Choice>
        <mc:Fallback xmlns="">
          <p:sp>
            <p:nvSpPr>
              <p:cNvPr id="12" name="Rectangle 11">
                <a:extLst>
                  <a:ext uri="{FF2B5EF4-FFF2-40B4-BE49-F238E27FC236}">
                    <a16:creationId xmlns:a16="http://schemas.microsoft.com/office/drawing/2014/main" id="{49432203-B302-2B4D-B9C3-1BC95291B75D}"/>
                  </a:ext>
                </a:extLst>
              </p:cNvPr>
              <p:cNvSpPr>
                <a:spLocks noRot="1" noChangeAspect="1" noMove="1" noResize="1" noEditPoints="1" noAdjustHandles="1" noChangeArrowheads="1" noChangeShapeType="1" noTextEdit="1"/>
              </p:cNvSpPr>
              <p:nvPr/>
            </p:nvSpPr>
            <p:spPr>
              <a:xfrm>
                <a:off x="3946660" y="3437471"/>
                <a:ext cx="480966" cy="383182"/>
              </a:xfrm>
              <a:prstGeom prst="rect">
                <a:avLst/>
              </a:prstGeom>
              <a:blipFill>
                <a:blip r:embed="rId11"/>
                <a:stretch>
                  <a:fillRect/>
                </a:stretch>
              </a:blipFill>
            </p:spPr>
            <p:txBody>
              <a:bodyPr/>
              <a:lstStyle/>
              <a:p>
                <a:r>
                  <a:rPr lang="en-US">
                    <a:noFill/>
                  </a:rPr>
                  <a:t> </a:t>
                </a:r>
              </a:p>
            </p:txBody>
          </p:sp>
        </mc:Fallback>
      </mc:AlternateContent>
      <p:pic>
        <p:nvPicPr>
          <p:cNvPr id="3" name="Audio 2">
            <a:hlinkClick r:id="" action="ppaction://media"/>
            <a:extLst>
              <a:ext uri="{FF2B5EF4-FFF2-40B4-BE49-F238E27FC236}">
                <a16:creationId xmlns:a16="http://schemas.microsoft.com/office/drawing/2014/main" id="{48B845B9-2EE2-974A-BFDE-F67801676879}"/>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835779788"/>
      </p:ext>
    </p:extLst>
  </p:cSld>
  <p:clrMapOvr>
    <a:masterClrMapping/>
  </p:clrMapOvr>
  <mc:AlternateContent xmlns:mc="http://schemas.openxmlformats.org/markup-compatibility/2006">
    <mc:Choice xmlns:p14="http://schemas.microsoft.com/office/powerpoint/2010/main" Requires="p14">
      <p:transition spd="slow" p14:dur="2000" advTm="6213"/>
    </mc:Choice>
    <mc:Fallback>
      <p:transition spd="slow" advTm="62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681731" y="1158328"/>
            <a:ext cx="1628419" cy="1627868"/>
          </a:xfrm>
          <a:prstGeom prst="rect">
            <a:avLst/>
          </a:prstGeom>
        </p:spPr>
      </p:pic>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dirty="0"/>
          </a:p>
        </p:txBody>
      </p:sp>
      <mc:AlternateContent xmlns:mc="http://schemas.openxmlformats.org/markup-compatibility/2006" xmlns:a14="http://schemas.microsoft.com/office/drawing/2010/main">
        <mc:Choice Requires="a14">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Examining filter output </a:t>
                </a:r>
                <a14:m>
                  <m:oMath xmlns:m="http://schemas.openxmlformats.org/officeDocument/2006/math">
                    <m:r>
                      <a:rPr lang="en-US" sz="2400" b="0" i="1" smtClean="0">
                        <a:latin typeface="Cambria Math" panose="02040503050406030204" pitchFamily="18" charset="0"/>
                      </a:rPr>
                      <m:t>𝜎</m:t>
                    </m:r>
                    <m:r>
                      <a:rPr lang="en-US" sz="2400" b="0" i="1" smtClean="0">
                        <a:latin typeface="Cambria Math" panose="02040503050406030204" pitchFamily="18" charset="0"/>
                      </a:rPr>
                      <m:t>(</m:t>
                    </m:r>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up>
                        <m:r>
                          <a:rPr lang="en-US" sz="2400" b="0" i="1" smtClean="0">
                            <a:latin typeface="Cambria Math" panose="02040503050406030204" pitchFamily="18" charset="0"/>
                          </a:rPr>
                          <m:t>𝑅</m:t>
                        </m:r>
                      </m:sup>
                    </m:sSubSup>
                    <m:r>
                      <a:rPr lang="en-US" sz="2400" i="1">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oMath>
                </a14:m>
                <a:r>
                  <a:rPr lang="en-US" sz="2400" dirty="0"/>
                  <a:t>, where </a:t>
                </a:r>
                <a14:m>
                  <m:oMath xmlns:m="http://schemas.openxmlformats.org/officeDocument/2006/math">
                    <m:sSubSup>
                      <m:sSubSupPr>
                        <m:ctrlPr>
                          <a:rPr lang="en-US" sz="2400" i="1">
                            <a:latin typeface="Cambria Math" panose="02040503050406030204" pitchFamily="18" charset="0"/>
                          </a:rPr>
                        </m:ctrlPr>
                      </m:sSubSupPr>
                      <m:e>
                        <m:r>
                          <a:rPr lang="en-US" sz="2400" b="0" i="1" smtClean="0">
                            <a:latin typeface="Cambria Math" panose="02040503050406030204" pitchFamily="18" charset="0"/>
                          </a:rPr>
                          <m:t>𝑥</m:t>
                        </m:r>
                      </m:e>
                      <m:sub>
                        <m:r>
                          <a:rPr lang="en-US" sz="2400" i="1">
                            <a:latin typeface="Cambria Math" panose="02040503050406030204" pitchFamily="18" charset="0"/>
                          </a:rPr>
                          <m:t>𝑖</m:t>
                        </m:r>
                      </m:sub>
                      <m:sup>
                        <m:r>
                          <a:rPr lang="en-US" sz="2400" i="1">
                            <a:latin typeface="Cambria Math" panose="02040503050406030204" pitchFamily="18" charset="0"/>
                          </a:rPr>
                          <m:t>𝑅</m:t>
                        </m:r>
                      </m:sup>
                    </m:sSubSup>
                  </m:oMath>
                </a14:m>
                <a:r>
                  <a:rPr lang="en-US" sz="2400" dirty="0"/>
                  <a:t> is the portion of image </a:t>
                </a:r>
                <a14:m>
                  <m:oMath xmlns:m="http://schemas.openxmlformats.org/officeDocument/2006/math">
                    <m:r>
                      <a:rPr lang="en-US" sz="2400" i="1" dirty="0" smtClean="0">
                        <a:latin typeface="Cambria Math" panose="02040503050406030204" pitchFamily="18" charset="0"/>
                      </a:rPr>
                      <m:t>𝑖</m:t>
                    </m:r>
                  </m:oMath>
                </a14:m>
                <a:r>
                  <a:rPr lang="en-US" sz="2400" dirty="0"/>
                  <a:t> where the filter is placed.</a:t>
                </a:r>
              </a:p>
            </p:txBody>
          </p:sp>
        </mc:Choice>
        <mc:Fallback xmlns="">
          <p:sp>
            <p:nvSpPr>
              <p:cNvPr id="11" name="Title 1">
                <a:extLst>
                  <a:ext uri="{FF2B5EF4-FFF2-40B4-BE49-F238E27FC236}">
                    <a16:creationId xmlns:a16="http://schemas.microsoft.com/office/drawing/2014/main" id="{9EC6503F-5F2E-8445-9EC6-2D19B11737BE}"/>
                  </a:ext>
                </a:extLst>
              </p:cNvPr>
              <p:cNvSpPr>
                <a:spLocks noGrp="1" noRot="1" noChangeAspect="1" noMove="1" noResize="1" noEditPoints="1" noAdjustHandles="1" noChangeArrowheads="1" noChangeShapeType="1" noTextEdit="1"/>
              </p:cNvSpPr>
              <p:nvPr>
                <p:ph type="title"/>
              </p:nvPr>
            </p:nvSpPr>
            <p:spPr>
              <a:xfrm>
                <a:off x="457200" y="205979"/>
                <a:ext cx="8229600" cy="857250"/>
              </a:xfrm>
              <a:blipFill>
                <a:blip r:embed="rId6"/>
                <a:stretch>
                  <a:fillRect t="-1449" r="-309" b="-15942"/>
                </a:stretch>
              </a:blipFill>
            </p:spPr>
            <p:txBody>
              <a:bodyPr/>
              <a:lstStyle/>
              <a:p>
                <a:r>
                  <a:rPr lang="en-US">
                    <a:noFill/>
                  </a:rPr>
                  <a:t> </a:t>
                </a:r>
              </a:p>
            </p:txBody>
          </p:sp>
        </mc:Fallback>
      </mc:AlternateContent>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7"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a:ln w="12700">
            <a:solidFill>
              <a:schemeClr val="tx1"/>
            </a:solidFill>
          </a:ln>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4C5AB2EE-E7C8-2347-B8C5-0A0407D385A4}"/>
                  </a:ext>
                </a:extLst>
              </p:cNvPr>
              <p:cNvSpPr/>
              <p:nvPr/>
            </p:nvSpPr>
            <p:spPr>
              <a:xfrm>
                <a:off x="179621" y="1780382"/>
                <a:ext cx="476028" cy="3837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1</m:t>
                          </m:r>
                        </m:sup>
                      </m:sSubSup>
                    </m:oMath>
                  </m:oMathPara>
                </a14:m>
                <a:endParaRPr lang="en-US" dirty="0"/>
              </a:p>
            </p:txBody>
          </p:sp>
        </mc:Choice>
        <mc:Fallback xmlns="">
          <p:sp>
            <p:nvSpPr>
              <p:cNvPr id="2" name="Rectangle 1">
                <a:extLst>
                  <a:ext uri="{FF2B5EF4-FFF2-40B4-BE49-F238E27FC236}">
                    <a16:creationId xmlns:a16="http://schemas.microsoft.com/office/drawing/2014/main" id="{4C5AB2EE-E7C8-2347-B8C5-0A0407D385A4}"/>
                  </a:ext>
                </a:extLst>
              </p:cNvPr>
              <p:cNvSpPr>
                <a:spLocks noRot="1" noChangeAspect="1" noMove="1" noResize="1" noEditPoints="1" noAdjustHandles="1" noChangeArrowheads="1" noChangeShapeType="1" noTextEdit="1"/>
              </p:cNvSpPr>
              <p:nvPr/>
            </p:nvSpPr>
            <p:spPr>
              <a:xfrm>
                <a:off x="179621" y="1780382"/>
                <a:ext cx="476028" cy="383759"/>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791676A5-5A5B-F24A-8C68-9521D602E8DF}"/>
                  </a:ext>
                </a:extLst>
              </p:cNvPr>
              <p:cNvSpPr/>
              <p:nvPr/>
            </p:nvSpPr>
            <p:spPr>
              <a:xfrm>
                <a:off x="3944191" y="1780382"/>
                <a:ext cx="480966" cy="38433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2</m:t>
                          </m:r>
                        </m:sup>
                      </m:sSubSup>
                    </m:oMath>
                  </m:oMathPara>
                </a14:m>
                <a:endParaRPr lang="en-US" dirty="0"/>
              </a:p>
            </p:txBody>
          </p:sp>
        </mc:Choice>
        <mc:Fallback xmlns="">
          <p:sp>
            <p:nvSpPr>
              <p:cNvPr id="9" name="Rectangle 8">
                <a:extLst>
                  <a:ext uri="{FF2B5EF4-FFF2-40B4-BE49-F238E27FC236}">
                    <a16:creationId xmlns:a16="http://schemas.microsoft.com/office/drawing/2014/main" id="{791676A5-5A5B-F24A-8C68-9521D602E8DF}"/>
                  </a:ext>
                </a:extLst>
              </p:cNvPr>
              <p:cNvSpPr>
                <a:spLocks noRot="1" noChangeAspect="1" noMove="1" noResize="1" noEditPoints="1" noAdjustHandles="1" noChangeArrowheads="1" noChangeShapeType="1" noTextEdit="1"/>
              </p:cNvSpPr>
              <p:nvPr/>
            </p:nvSpPr>
            <p:spPr>
              <a:xfrm>
                <a:off x="3944191" y="1780382"/>
                <a:ext cx="480966" cy="384336"/>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B430C409-A1C4-4A47-80D3-42F73527B5EE}"/>
                  </a:ext>
                </a:extLst>
              </p:cNvPr>
              <p:cNvSpPr/>
              <p:nvPr/>
            </p:nvSpPr>
            <p:spPr>
              <a:xfrm>
                <a:off x="182586" y="3437471"/>
                <a:ext cx="480966" cy="38574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3</m:t>
                          </m:r>
                        </m:sup>
                      </m:sSubSup>
                    </m:oMath>
                  </m:oMathPara>
                </a14:m>
                <a:endParaRPr lang="en-US" dirty="0"/>
              </a:p>
            </p:txBody>
          </p:sp>
        </mc:Choice>
        <mc:Fallback xmlns="">
          <p:sp>
            <p:nvSpPr>
              <p:cNvPr id="10" name="Rectangle 9">
                <a:extLst>
                  <a:ext uri="{FF2B5EF4-FFF2-40B4-BE49-F238E27FC236}">
                    <a16:creationId xmlns:a16="http://schemas.microsoft.com/office/drawing/2014/main" id="{B430C409-A1C4-4A47-80D3-42F73527B5EE}"/>
                  </a:ext>
                </a:extLst>
              </p:cNvPr>
              <p:cNvSpPr>
                <a:spLocks noRot="1" noChangeAspect="1" noMove="1" noResize="1" noEditPoints="1" noAdjustHandles="1" noChangeArrowheads="1" noChangeShapeType="1" noTextEdit="1"/>
              </p:cNvSpPr>
              <p:nvPr/>
            </p:nvSpPr>
            <p:spPr>
              <a:xfrm>
                <a:off x="182586" y="3437471"/>
                <a:ext cx="480966" cy="385747"/>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49432203-B302-2B4D-B9C3-1BC95291B75D}"/>
                  </a:ext>
                </a:extLst>
              </p:cNvPr>
              <p:cNvSpPr/>
              <p:nvPr/>
            </p:nvSpPr>
            <p:spPr>
              <a:xfrm>
                <a:off x="3946660" y="3437471"/>
                <a:ext cx="480966" cy="3831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4</m:t>
                          </m:r>
                        </m:sup>
                      </m:sSubSup>
                    </m:oMath>
                  </m:oMathPara>
                </a14:m>
                <a:endParaRPr lang="en-US" dirty="0"/>
              </a:p>
            </p:txBody>
          </p:sp>
        </mc:Choice>
        <mc:Fallback xmlns="">
          <p:sp>
            <p:nvSpPr>
              <p:cNvPr id="12" name="Rectangle 11">
                <a:extLst>
                  <a:ext uri="{FF2B5EF4-FFF2-40B4-BE49-F238E27FC236}">
                    <a16:creationId xmlns:a16="http://schemas.microsoft.com/office/drawing/2014/main" id="{49432203-B302-2B4D-B9C3-1BC95291B75D}"/>
                  </a:ext>
                </a:extLst>
              </p:cNvPr>
              <p:cNvSpPr>
                <a:spLocks noRot="1" noChangeAspect="1" noMove="1" noResize="1" noEditPoints="1" noAdjustHandles="1" noChangeArrowheads="1" noChangeShapeType="1" noTextEdit="1"/>
              </p:cNvSpPr>
              <p:nvPr/>
            </p:nvSpPr>
            <p:spPr>
              <a:xfrm>
                <a:off x="3946660" y="3437471"/>
                <a:ext cx="480966" cy="383182"/>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3803599639"/>
                  </p:ext>
                </p:extLst>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1</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2</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70896030"/>
                      </a:ext>
                    </a:extLst>
                  </a:tr>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3</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4</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13567697"/>
                      </a:ext>
                    </a:extLst>
                  </a:tr>
                </a:tbl>
              </a:graphicData>
            </a:graphic>
          </p:graphicFrame>
        </mc:Choice>
        <mc:Fallback xmlns="">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3803599639"/>
                  </p:ext>
                </p:extLst>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t="-787" r="-99219" b="-99213"/>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l="-100787" t="-787" b="-99213"/>
                          </a:stretch>
                        </a:blipFill>
                      </a:tcPr>
                    </a:tc>
                    <a:extLst>
                      <a:ext uri="{0D108BD9-81ED-4DB2-BD59-A6C34878D82A}">
                        <a16:rowId xmlns:a16="http://schemas.microsoft.com/office/drawing/2014/main" val="1870896030"/>
                      </a:ext>
                    </a:extLst>
                  </a:tr>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t="-101587" r="-99219"/>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l="-100787" t="-101587"/>
                          </a:stretch>
                        </a:blipFill>
                      </a:tcPr>
                    </a:tc>
                    <a:extLst>
                      <a:ext uri="{0D108BD9-81ED-4DB2-BD59-A6C34878D82A}">
                        <a16:rowId xmlns:a16="http://schemas.microsoft.com/office/drawing/2014/main" val="3413567697"/>
                      </a:ext>
                    </a:extLst>
                  </a:tr>
                </a:tbl>
              </a:graphicData>
            </a:graphic>
          </p:graphicFrame>
        </mc:Fallback>
      </mc:AlternateContent>
      <p:pic>
        <p:nvPicPr>
          <p:cNvPr id="13" name="Picture 12">
            <a:extLst>
              <a:ext uri="{FF2B5EF4-FFF2-40B4-BE49-F238E27FC236}">
                <a16:creationId xmlns:a16="http://schemas.microsoft.com/office/drawing/2014/main" id="{3A418F20-239D-AA47-BAC0-623DF21E6B1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75922" t="32329" b="32379"/>
          <a:stretch/>
        </p:blipFill>
        <p:spPr>
          <a:xfrm>
            <a:off x="8484782" y="2180333"/>
            <a:ext cx="877730" cy="1286541"/>
          </a:xfrm>
          <a:prstGeom prst="rect">
            <a:avLst/>
          </a:prstGeom>
        </p:spPr>
      </p:pic>
      <p:pic>
        <p:nvPicPr>
          <p:cNvPr id="4" name="Audio 3">
            <a:hlinkClick r:id="" action="ppaction://media"/>
            <a:extLst>
              <a:ext uri="{FF2B5EF4-FFF2-40B4-BE49-F238E27FC236}">
                <a16:creationId xmlns:a16="http://schemas.microsoft.com/office/drawing/2014/main" id="{95DD0E9B-E468-B647-8705-398A27B234D8}"/>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916886091"/>
      </p:ext>
    </p:extLst>
  </p:cSld>
  <p:clrMapOvr>
    <a:masterClrMapping/>
  </p:clrMapOvr>
  <mc:AlternateContent xmlns:mc="http://schemas.openxmlformats.org/markup-compatibility/2006">
    <mc:Choice xmlns:p14="http://schemas.microsoft.com/office/powerpoint/2010/main" Requires="p14">
      <p:transition spd="slow" p14:dur="2000" advTm="17571"/>
    </mc:Choice>
    <mc:Fallback>
      <p:transition spd="slow" advTm="175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dirty="0"/>
          </a:p>
        </p:txBody>
      </p:sp>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2336232" y="1212111"/>
            <a:ext cx="1628419" cy="1627868"/>
          </a:xfrm>
          <a:prstGeom prst="rect">
            <a:avLst/>
          </a:prstGeom>
        </p:spPr>
      </p:pic>
      <mc:AlternateContent xmlns:mc="http://schemas.openxmlformats.org/markup-compatibility/2006" xmlns:a14="http://schemas.microsoft.com/office/drawing/2010/main">
        <mc:Choice Requires="a14">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Examining filter output </a:t>
                </a:r>
                <a14:m>
                  <m:oMath xmlns:m="http://schemas.openxmlformats.org/officeDocument/2006/math">
                    <m:r>
                      <a:rPr lang="en-US" sz="2400" b="0" i="1" smtClean="0">
                        <a:latin typeface="Cambria Math" panose="02040503050406030204" pitchFamily="18" charset="0"/>
                      </a:rPr>
                      <m:t>𝜎</m:t>
                    </m:r>
                    <m:r>
                      <a:rPr lang="en-US" sz="2400" b="0" i="1" smtClean="0">
                        <a:latin typeface="Cambria Math" panose="02040503050406030204" pitchFamily="18" charset="0"/>
                      </a:rPr>
                      <m:t>(</m:t>
                    </m:r>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up>
                        <m:r>
                          <a:rPr lang="en-US" sz="2400" b="0" i="1" smtClean="0">
                            <a:latin typeface="Cambria Math" panose="02040503050406030204" pitchFamily="18" charset="0"/>
                          </a:rPr>
                          <m:t>𝑅</m:t>
                        </m:r>
                      </m:sup>
                    </m:sSubSup>
                    <m:r>
                      <a:rPr lang="en-US" sz="2400" i="1">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oMath>
                </a14:m>
                <a:r>
                  <a:rPr lang="en-US" sz="2400" dirty="0"/>
                  <a:t>, where </a:t>
                </a:r>
                <a14:m>
                  <m:oMath xmlns:m="http://schemas.openxmlformats.org/officeDocument/2006/math">
                    <m:sSubSup>
                      <m:sSubSupPr>
                        <m:ctrlPr>
                          <a:rPr lang="en-US" sz="2400" i="1">
                            <a:latin typeface="Cambria Math" panose="02040503050406030204" pitchFamily="18" charset="0"/>
                          </a:rPr>
                        </m:ctrlPr>
                      </m:sSubSupPr>
                      <m:e>
                        <m:r>
                          <a:rPr lang="en-US" sz="2400" b="0" i="1" smtClean="0">
                            <a:latin typeface="Cambria Math" panose="02040503050406030204" pitchFamily="18" charset="0"/>
                          </a:rPr>
                          <m:t>𝑥</m:t>
                        </m:r>
                      </m:e>
                      <m:sub>
                        <m:r>
                          <a:rPr lang="en-US" sz="2400" i="1">
                            <a:latin typeface="Cambria Math" panose="02040503050406030204" pitchFamily="18" charset="0"/>
                          </a:rPr>
                          <m:t>𝑖</m:t>
                        </m:r>
                      </m:sub>
                      <m:sup>
                        <m:r>
                          <a:rPr lang="en-US" sz="2400" i="1">
                            <a:latin typeface="Cambria Math" panose="02040503050406030204" pitchFamily="18" charset="0"/>
                          </a:rPr>
                          <m:t>𝑅</m:t>
                        </m:r>
                      </m:sup>
                    </m:sSubSup>
                  </m:oMath>
                </a14:m>
                <a:r>
                  <a:rPr lang="en-US" sz="2400" dirty="0"/>
                  <a:t> is the portion of image </a:t>
                </a:r>
                <a14:m>
                  <m:oMath xmlns:m="http://schemas.openxmlformats.org/officeDocument/2006/math">
                    <m:r>
                      <a:rPr lang="en-US" sz="2400" i="1" dirty="0" smtClean="0">
                        <a:latin typeface="Cambria Math" panose="02040503050406030204" pitchFamily="18" charset="0"/>
                      </a:rPr>
                      <m:t>𝑖</m:t>
                    </m:r>
                  </m:oMath>
                </a14:m>
                <a:r>
                  <a:rPr lang="en-US" sz="2400" dirty="0"/>
                  <a:t> where the filter is placed.</a:t>
                </a:r>
              </a:p>
            </p:txBody>
          </p:sp>
        </mc:Choice>
        <mc:Fallback xmlns="">
          <p:sp>
            <p:nvSpPr>
              <p:cNvPr id="11" name="Title 1">
                <a:extLst>
                  <a:ext uri="{FF2B5EF4-FFF2-40B4-BE49-F238E27FC236}">
                    <a16:creationId xmlns:a16="http://schemas.microsoft.com/office/drawing/2014/main" id="{9EC6503F-5F2E-8445-9EC6-2D19B11737BE}"/>
                  </a:ext>
                </a:extLst>
              </p:cNvPr>
              <p:cNvSpPr>
                <a:spLocks noGrp="1" noRot="1" noChangeAspect="1" noMove="1" noResize="1" noEditPoints="1" noAdjustHandles="1" noChangeArrowheads="1" noChangeShapeType="1" noTextEdit="1"/>
              </p:cNvSpPr>
              <p:nvPr>
                <p:ph type="title"/>
              </p:nvPr>
            </p:nvSpPr>
            <p:spPr>
              <a:xfrm>
                <a:off x="457200" y="205979"/>
                <a:ext cx="8229600" cy="857250"/>
              </a:xfrm>
              <a:blipFill>
                <a:blip r:embed="rId6"/>
                <a:stretch>
                  <a:fillRect t="-1449" r="-309" b="-15942"/>
                </a:stretch>
              </a:blipFill>
            </p:spPr>
            <p:txBody>
              <a:bodyPr/>
              <a:lstStyle/>
              <a:p>
                <a:r>
                  <a:rPr lang="en-US">
                    <a:noFill/>
                  </a:rPr>
                  <a:t> </a:t>
                </a:r>
              </a:p>
            </p:txBody>
          </p:sp>
        </mc:Fallback>
      </mc:AlternateContent>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7"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a:ln w="12700">
            <a:solidFill>
              <a:schemeClr val="tx1"/>
            </a:solidFill>
          </a:ln>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4C5AB2EE-E7C8-2347-B8C5-0A0407D385A4}"/>
                  </a:ext>
                </a:extLst>
              </p:cNvPr>
              <p:cNvSpPr/>
              <p:nvPr/>
            </p:nvSpPr>
            <p:spPr>
              <a:xfrm>
                <a:off x="179621" y="1780382"/>
                <a:ext cx="476028" cy="3837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1</m:t>
                          </m:r>
                        </m:sup>
                      </m:sSubSup>
                    </m:oMath>
                  </m:oMathPara>
                </a14:m>
                <a:endParaRPr lang="en-US" dirty="0"/>
              </a:p>
            </p:txBody>
          </p:sp>
        </mc:Choice>
        <mc:Fallback xmlns="">
          <p:sp>
            <p:nvSpPr>
              <p:cNvPr id="2" name="Rectangle 1">
                <a:extLst>
                  <a:ext uri="{FF2B5EF4-FFF2-40B4-BE49-F238E27FC236}">
                    <a16:creationId xmlns:a16="http://schemas.microsoft.com/office/drawing/2014/main" id="{4C5AB2EE-E7C8-2347-B8C5-0A0407D385A4}"/>
                  </a:ext>
                </a:extLst>
              </p:cNvPr>
              <p:cNvSpPr>
                <a:spLocks noRot="1" noChangeAspect="1" noMove="1" noResize="1" noEditPoints="1" noAdjustHandles="1" noChangeArrowheads="1" noChangeShapeType="1" noTextEdit="1"/>
              </p:cNvSpPr>
              <p:nvPr/>
            </p:nvSpPr>
            <p:spPr>
              <a:xfrm>
                <a:off x="179621" y="1780382"/>
                <a:ext cx="476028" cy="383759"/>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791676A5-5A5B-F24A-8C68-9521D602E8DF}"/>
                  </a:ext>
                </a:extLst>
              </p:cNvPr>
              <p:cNvSpPr/>
              <p:nvPr/>
            </p:nvSpPr>
            <p:spPr>
              <a:xfrm>
                <a:off x="3944191" y="1780382"/>
                <a:ext cx="480966" cy="38433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2</m:t>
                          </m:r>
                        </m:sup>
                      </m:sSubSup>
                    </m:oMath>
                  </m:oMathPara>
                </a14:m>
                <a:endParaRPr lang="en-US" dirty="0"/>
              </a:p>
            </p:txBody>
          </p:sp>
        </mc:Choice>
        <mc:Fallback xmlns="">
          <p:sp>
            <p:nvSpPr>
              <p:cNvPr id="9" name="Rectangle 8">
                <a:extLst>
                  <a:ext uri="{FF2B5EF4-FFF2-40B4-BE49-F238E27FC236}">
                    <a16:creationId xmlns:a16="http://schemas.microsoft.com/office/drawing/2014/main" id="{791676A5-5A5B-F24A-8C68-9521D602E8DF}"/>
                  </a:ext>
                </a:extLst>
              </p:cNvPr>
              <p:cNvSpPr>
                <a:spLocks noRot="1" noChangeAspect="1" noMove="1" noResize="1" noEditPoints="1" noAdjustHandles="1" noChangeArrowheads="1" noChangeShapeType="1" noTextEdit="1"/>
              </p:cNvSpPr>
              <p:nvPr/>
            </p:nvSpPr>
            <p:spPr>
              <a:xfrm>
                <a:off x="3944191" y="1780382"/>
                <a:ext cx="480966" cy="384336"/>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B430C409-A1C4-4A47-80D3-42F73527B5EE}"/>
                  </a:ext>
                </a:extLst>
              </p:cNvPr>
              <p:cNvSpPr/>
              <p:nvPr/>
            </p:nvSpPr>
            <p:spPr>
              <a:xfrm>
                <a:off x="182586" y="3437471"/>
                <a:ext cx="480966" cy="38574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3</m:t>
                          </m:r>
                        </m:sup>
                      </m:sSubSup>
                    </m:oMath>
                  </m:oMathPara>
                </a14:m>
                <a:endParaRPr lang="en-US" dirty="0"/>
              </a:p>
            </p:txBody>
          </p:sp>
        </mc:Choice>
        <mc:Fallback xmlns="">
          <p:sp>
            <p:nvSpPr>
              <p:cNvPr id="10" name="Rectangle 9">
                <a:extLst>
                  <a:ext uri="{FF2B5EF4-FFF2-40B4-BE49-F238E27FC236}">
                    <a16:creationId xmlns:a16="http://schemas.microsoft.com/office/drawing/2014/main" id="{B430C409-A1C4-4A47-80D3-42F73527B5EE}"/>
                  </a:ext>
                </a:extLst>
              </p:cNvPr>
              <p:cNvSpPr>
                <a:spLocks noRot="1" noChangeAspect="1" noMove="1" noResize="1" noEditPoints="1" noAdjustHandles="1" noChangeArrowheads="1" noChangeShapeType="1" noTextEdit="1"/>
              </p:cNvSpPr>
              <p:nvPr/>
            </p:nvSpPr>
            <p:spPr>
              <a:xfrm>
                <a:off x="182586" y="3437471"/>
                <a:ext cx="480966" cy="385747"/>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49432203-B302-2B4D-B9C3-1BC95291B75D}"/>
                  </a:ext>
                </a:extLst>
              </p:cNvPr>
              <p:cNvSpPr/>
              <p:nvPr/>
            </p:nvSpPr>
            <p:spPr>
              <a:xfrm>
                <a:off x="3946660" y="3437471"/>
                <a:ext cx="480966" cy="3831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4</m:t>
                          </m:r>
                        </m:sup>
                      </m:sSubSup>
                    </m:oMath>
                  </m:oMathPara>
                </a14:m>
                <a:endParaRPr lang="en-US" dirty="0"/>
              </a:p>
            </p:txBody>
          </p:sp>
        </mc:Choice>
        <mc:Fallback xmlns="">
          <p:sp>
            <p:nvSpPr>
              <p:cNvPr id="12" name="Rectangle 11">
                <a:extLst>
                  <a:ext uri="{FF2B5EF4-FFF2-40B4-BE49-F238E27FC236}">
                    <a16:creationId xmlns:a16="http://schemas.microsoft.com/office/drawing/2014/main" id="{49432203-B302-2B4D-B9C3-1BC95291B75D}"/>
                  </a:ext>
                </a:extLst>
              </p:cNvPr>
              <p:cNvSpPr>
                <a:spLocks noRot="1" noChangeAspect="1" noMove="1" noResize="1" noEditPoints="1" noAdjustHandles="1" noChangeArrowheads="1" noChangeShapeType="1" noTextEdit="1"/>
              </p:cNvSpPr>
              <p:nvPr/>
            </p:nvSpPr>
            <p:spPr>
              <a:xfrm>
                <a:off x="3946660" y="3437471"/>
                <a:ext cx="480966" cy="383182"/>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3749103794"/>
                  </p:ext>
                </p:extLst>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1</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2</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70896030"/>
                      </a:ext>
                    </a:extLst>
                  </a:tr>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3</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4</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13567697"/>
                      </a:ext>
                    </a:extLst>
                  </a:tr>
                </a:tbl>
              </a:graphicData>
            </a:graphic>
          </p:graphicFrame>
        </mc:Choice>
        <mc:Fallback xmlns="">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3749103794"/>
                  </p:ext>
                </p:extLst>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t="-787" r="-99219" b="-99213"/>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l="-100787" t="-787" b="-99213"/>
                          </a:stretch>
                        </a:blipFill>
                      </a:tcPr>
                    </a:tc>
                    <a:extLst>
                      <a:ext uri="{0D108BD9-81ED-4DB2-BD59-A6C34878D82A}">
                        <a16:rowId xmlns:a16="http://schemas.microsoft.com/office/drawing/2014/main" val="1870896030"/>
                      </a:ext>
                    </a:extLst>
                  </a:tr>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t="-101587" r="-99219"/>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l="-100787" t="-101587"/>
                          </a:stretch>
                        </a:blipFill>
                      </a:tcPr>
                    </a:tc>
                    <a:extLst>
                      <a:ext uri="{0D108BD9-81ED-4DB2-BD59-A6C34878D82A}">
                        <a16:rowId xmlns:a16="http://schemas.microsoft.com/office/drawing/2014/main" val="3413567697"/>
                      </a:ext>
                    </a:extLst>
                  </a:tr>
                </a:tbl>
              </a:graphicData>
            </a:graphic>
          </p:graphicFrame>
        </mc:Fallback>
      </mc:AlternateContent>
      <p:pic>
        <p:nvPicPr>
          <p:cNvPr id="13" name="Picture 12">
            <a:extLst>
              <a:ext uri="{FF2B5EF4-FFF2-40B4-BE49-F238E27FC236}">
                <a16:creationId xmlns:a16="http://schemas.microsoft.com/office/drawing/2014/main" id="{3A418F20-239D-AA47-BAC0-623DF21E6B1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75922" t="32329" b="32379"/>
          <a:stretch/>
        </p:blipFill>
        <p:spPr>
          <a:xfrm>
            <a:off x="8484782" y="2180333"/>
            <a:ext cx="877730" cy="1286541"/>
          </a:xfrm>
          <a:prstGeom prst="rect">
            <a:avLst/>
          </a:prstGeom>
        </p:spPr>
      </p:pic>
      <p:pic>
        <p:nvPicPr>
          <p:cNvPr id="4" name="Audio 3">
            <a:hlinkClick r:id="" action="ppaction://media"/>
            <a:extLst>
              <a:ext uri="{FF2B5EF4-FFF2-40B4-BE49-F238E27FC236}">
                <a16:creationId xmlns:a16="http://schemas.microsoft.com/office/drawing/2014/main" id="{B42F4D28-650C-CC4B-96EC-783016C5B159}"/>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364238923"/>
      </p:ext>
    </p:extLst>
  </p:cSld>
  <p:clrMapOvr>
    <a:masterClrMapping/>
  </p:clrMapOvr>
  <mc:AlternateContent xmlns:mc="http://schemas.openxmlformats.org/markup-compatibility/2006">
    <mc:Choice xmlns:p14="http://schemas.microsoft.com/office/powerpoint/2010/main" Requires="p14">
      <p:transition spd="slow" p14:dur="2000" advTm="9334"/>
    </mc:Choice>
    <mc:Fallback>
      <p:transition spd="slow" advTm="93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663552" y="2807230"/>
            <a:ext cx="1628419" cy="1627868"/>
          </a:xfrm>
          <a:prstGeom prst="rect">
            <a:avLst/>
          </a:prstGeom>
        </p:spPr>
      </p:pic>
      <mc:AlternateContent xmlns:mc="http://schemas.openxmlformats.org/markup-compatibility/2006" xmlns:a14="http://schemas.microsoft.com/office/drawing/2010/main">
        <mc:Choice Requires="a14">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Examining filter output </a:t>
                </a:r>
                <a14:m>
                  <m:oMath xmlns:m="http://schemas.openxmlformats.org/officeDocument/2006/math">
                    <m:r>
                      <a:rPr lang="en-US" sz="2400" b="0" i="1" smtClean="0">
                        <a:latin typeface="Cambria Math" panose="02040503050406030204" pitchFamily="18" charset="0"/>
                      </a:rPr>
                      <m:t>𝜎</m:t>
                    </m:r>
                    <m:r>
                      <a:rPr lang="en-US" sz="2400" b="0" i="1" smtClean="0">
                        <a:latin typeface="Cambria Math" panose="02040503050406030204" pitchFamily="18" charset="0"/>
                      </a:rPr>
                      <m:t>(</m:t>
                    </m:r>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up>
                        <m:r>
                          <a:rPr lang="en-US" sz="2400" b="0" i="1" smtClean="0">
                            <a:latin typeface="Cambria Math" panose="02040503050406030204" pitchFamily="18" charset="0"/>
                          </a:rPr>
                          <m:t>𝑅</m:t>
                        </m:r>
                      </m:sup>
                    </m:sSubSup>
                    <m:r>
                      <a:rPr lang="en-US" sz="2400" i="1">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oMath>
                </a14:m>
                <a:r>
                  <a:rPr lang="en-US" sz="2400" dirty="0"/>
                  <a:t>, where </a:t>
                </a:r>
                <a14:m>
                  <m:oMath xmlns:m="http://schemas.openxmlformats.org/officeDocument/2006/math">
                    <m:sSubSup>
                      <m:sSubSupPr>
                        <m:ctrlPr>
                          <a:rPr lang="en-US" sz="2400" i="1">
                            <a:latin typeface="Cambria Math" panose="02040503050406030204" pitchFamily="18" charset="0"/>
                          </a:rPr>
                        </m:ctrlPr>
                      </m:sSubSupPr>
                      <m:e>
                        <m:r>
                          <a:rPr lang="en-US" sz="2400" b="0" i="1" smtClean="0">
                            <a:latin typeface="Cambria Math" panose="02040503050406030204" pitchFamily="18" charset="0"/>
                          </a:rPr>
                          <m:t>𝑥</m:t>
                        </m:r>
                      </m:e>
                      <m:sub>
                        <m:r>
                          <a:rPr lang="en-US" sz="2400" i="1">
                            <a:latin typeface="Cambria Math" panose="02040503050406030204" pitchFamily="18" charset="0"/>
                          </a:rPr>
                          <m:t>𝑖</m:t>
                        </m:r>
                      </m:sub>
                      <m:sup>
                        <m:r>
                          <a:rPr lang="en-US" sz="2400" i="1">
                            <a:latin typeface="Cambria Math" panose="02040503050406030204" pitchFamily="18" charset="0"/>
                          </a:rPr>
                          <m:t>𝑅</m:t>
                        </m:r>
                      </m:sup>
                    </m:sSubSup>
                  </m:oMath>
                </a14:m>
                <a:r>
                  <a:rPr lang="en-US" sz="2400" dirty="0"/>
                  <a:t> is the portion of image </a:t>
                </a:r>
                <a14:m>
                  <m:oMath xmlns:m="http://schemas.openxmlformats.org/officeDocument/2006/math">
                    <m:r>
                      <a:rPr lang="en-US" sz="2400" i="1" dirty="0" smtClean="0">
                        <a:latin typeface="Cambria Math" panose="02040503050406030204" pitchFamily="18" charset="0"/>
                      </a:rPr>
                      <m:t>𝑖</m:t>
                    </m:r>
                  </m:oMath>
                </a14:m>
                <a:r>
                  <a:rPr lang="en-US" sz="2400" dirty="0"/>
                  <a:t> where the filter is placed.</a:t>
                </a:r>
              </a:p>
            </p:txBody>
          </p:sp>
        </mc:Choice>
        <mc:Fallback xmlns="">
          <p:sp>
            <p:nvSpPr>
              <p:cNvPr id="11" name="Title 1">
                <a:extLst>
                  <a:ext uri="{FF2B5EF4-FFF2-40B4-BE49-F238E27FC236}">
                    <a16:creationId xmlns:a16="http://schemas.microsoft.com/office/drawing/2014/main" id="{9EC6503F-5F2E-8445-9EC6-2D19B11737BE}"/>
                  </a:ext>
                </a:extLst>
              </p:cNvPr>
              <p:cNvSpPr>
                <a:spLocks noGrp="1" noRot="1" noChangeAspect="1" noMove="1" noResize="1" noEditPoints="1" noAdjustHandles="1" noChangeArrowheads="1" noChangeShapeType="1" noTextEdit="1"/>
              </p:cNvSpPr>
              <p:nvPr>
                <p:ph type="title"/>
              </p:nvPr>
            </p:nvSpPr>
            <p:spPr>
              <a:xfrm>
                <a:off x="457200" y="205979"/>
                <a:ext cx="8229600" cy="857250"/>
              </a:xfrm>
              <a:blipFill>
                <a:blip r:embed="rId6"/>
                <a:stretch>
                  <a:fillRect t="-1449" r="-309" b="-15942"/>
                </a:stretch>
              </a:blipFill>
            </p:spPr>
            <p:txBody>
              <a:bodyPr/>
              <a:lstStyle/>
              <a:p>
                <a:r>
                  <a:rPr lang="en-US">
                    <a:noFill/>
                  </a:rPr>
                  <a:t> </a:t>
                </a:r>
              </a:p>
            </p:txBody>
          </p:sp>
        </mc:Fallback>
      </mc:AlternateContent>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7"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a:ln w="12700">
            <a:solidFill>
              <a:schemeClr val="tx1"/>
            </a:solidFill>
          </a:ln>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4C5AB2EE-E7C8-2347-B8C5-0A0407D385A4}"/>
                  </a:ext>
                </a:extLst>
              </p:cNvPr>
              <p:cNvSpPr/>
              <p:nvPr/>
            </p:nvSpPr>
            <p:spPr>
              <a:xfrm>
                <a:off x="179621" y="1780382"/>
                <a:ext cx="476028" cy="3837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1</m:t>
                          </m:r>
                        </m:sup>
                      </m:sSubSup>
                    </m:oMath>
                  </m:oMathPara>
                </a14:m>
                <a:endParaRPr lang="en-US" dirty="0"/>
              </a:p>
            </p:txBody>
          </p:sp>
        </mc:Choice>
        <mc:Fallback xmlns="">
          <p:sp>
            <p:nvSpPr>
              <p:cNvPr id="2" name="Rectangle 1">
                <a:extLst>
                  <a:ext uri="{FF2B5EF4-FFF2-40B4-BE49-F238E27FC236}">
                    <a16:creationId xmlns:a16="http://schemas.microsoft.com/office/drawing/2014/main" id="{4C5AB2EE-E7C8-2347-B8C5-0A0407D385A4}"/>
                  </a:ext>
                </a:extLst>
              </p:cNvPr>
              <p:cNvSpPr>
                <a:spLocks noRot="1" noChangeAspect="1" noMove="1" noResize="1" noEditPoints="1" noAdjustHandles="1" noChangeArrowheads="1" noChangeShapeType="1" noTextEdit="1"/>
              </p:cNvSpPr>
              <p:nvPr/>
            </p:nvSpPr>
            <p:spPr>
              <a:xfrm>
                <a:off x="179621" y="1780382"/>
                <a:ext cx="476028" cy="383759"/>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791676A5-5A5B-F24A-8C68-9521D602E8DF}"/>
                  </a:ext>
                </a:extLst>
              </p:cNvPr>
              <p:cNvSpPr/>
              <p:nvPr/>
            </p:nvSpPr>
            <p:spPr>
              <a:xfrm>
                <a:off x="3944191" y="1780382"/>
                <a:ext cx="480966" cy="38433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2</m:t>
                          </m:r>
                        </m:sup>
                      </m:sSubSup>
                    </m:oMath>
                  </m:oMathPara>
                </a14:m>
                <a:endParaRPr lang="en-US" dirty="0"/>
              </a:p>
            </p:txBody>
          </p:sp>
        </mc:Choice>
        <mc:Fallback xmlns="">
          <p:sp>
            <p:nvSpPr>
              <p:cNvPr id="9" name="Rectangle 8">
                <a:extLst>
                  <a:ext uri="{FF2B5EF4-FFF2-40B4-BE49-F238E27FC236}">
                    <a16:creationId xmlns:a16="http://schemas.microsoft.com/office/drawing/2014/main" id="{791676A5-5A5B-F24A-8C68-9521D602E8DF}"/>
                  </a:ext>
                </a:extLst>
              </p:cNvPr>
              <p:cNvSpPr>
                <a:spLocks noRot="1" noChangeAspect="1" noMove="1" noResize="1" noEditPoints="1" noAdjustHandles="1" noChangeArrowheads="1" noChangeShapeType="1" noTextEdit="1"/>
              </p:cNvSpPr>
              <p:nvPr/>
            </p:nvSpPr>
            <p:spPr>
              <a:xfrm>
                <a:off x="3944191" y="1780382"/>
                <a:ext cx="480966" cy="384336"/>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B430C409-A1C4-4A47-80D3-42F73527B5EE}"/>
                  </a:ext>
                </a:extLst>
              </p:cNvPr>
              <p:cNvSpPr/>
              <p:nvPr/>
            </p:nvSpPr>
            <p:spPr>
              <a:xfrm>
                <a:off x="182586" y="3437471"/>
                <a:ext cx="480966" cy="38574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3</m:t>
                          </m:r>
                        </m:sup>
                      </m:sSubSup>
                    </m:oMath>
                  </m:oMathPara>
                </a14:m>
                <a:endParaRPr lang="en-US" dirty="0"/>
              </a:p>
            </p:txBody>
          </p:sp>
        </mc:Choice>
        <mc:Fallback xmlns="">
          <p:sp>
            <p:nvSpPr>
              <p:cNvPr id="10" name="Rectangle 9">
                <a:extLst>
                  <a:ext uri="{FF2B5EF4-FFF2-40B4-BE49-F238E27FC236}">
                    <a16:creationId xmlns:a16="http://schemas.microsoft.com/office/drawing/2014/main" id="{B430C409-A1C4-4A47-80D3-42F73527B5EE}"/>
                  </a:ext>
                </a:extLst>
              </p:cNvPr>
              <p:cNvSpPr>
                <a:spLocks noRot="1" noChangeAspect="1" noMove="1" noResize="1" noEditPoints="1" noAdjustHandles="1" noChangeArrowheads="1" noChangeShapeType="1" noTextEdit="1"/>
              </p:cNvSpPr>
              <p:nvPr/>
            </p:nvSpPr>
            <p:spPr>
              <a:xfrm>
                <a:off x="182586" y="3437471"/>
                <a:ext cx="480966" cy="385747"/>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49432203-B302-2B4D-B9C3-1BC95291B75D}"/>
                  </a:ext>
                </a:extLst>
              </p:cNvPr>
              <p:cNvSpPr/>
              <p:nvPr/>
            </p:nvSpPr>
            <p:spPr>
              <a:xfrm>
                <a:off x="3946660" y="3437471"/>
                <a:ext cx="480966" cy="3831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4</m:t>
                          </m:r>
                        </m:sup>
                      </m:sSubSup>
                    </m:oMath>
                  </m:oMathPara>
                </a14:m>
                <a:endParaRPr lang="en-US" dirty="0"/>
              </a:p>
            </p:txBody>
          </p:sp>
        </mc:Choice>
        <mc:Fallback xmlns="">
          <p:sp>
            <p:nvSpPr>
              <p:cNvPr id="12" name="Rectangle 11">
                <a:extLst>
                  <a:ext uri="{FF2B5EF4-FFF2-40B4-BE49-F238E27FC236}">
                    <a16:creationId xmlns:a16="http://schemas.microsoft.com/office/drawing/2014/main" id="{49432203-B302-2B4D-B9C3-1BC95291B75D}"/>
                  </a:ext>
                </a:extLst>
              </p:cNvPr>
              <p:cNvSpPr>
                <a:spLocks noRot="1" noChangeAspect="1" noMove="1" noResize="1" noEditPoints="1" noAdjustHandles="1" noChangeArrowheads="1" noChangeShapeType="1" noTextEdit="1"/>
              </p:cNvSpPr>
              <p:nvPr/>
            </p:nvSpPr>
            <p:spPr>
              <a:xfrm>
                <a:off x="3946660" y="3437471"/>
                <a:ext cx="480966" cy="383182"/>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326832886"/>
                  </p:ext>
                </p:extLst>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1</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2</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70896030"/>
                      </a:ext>
                    </a:extLst>
                  </a:tr>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3</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A8B"/>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4</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13567697"/>
                      </a:ext>
                    </a:extLst>
                  </a:tr>
                </a:tbl>
              </a:graphicData>
            </a:graphic>
          </p:graphicFrame>
        </mc:Choice>
        <mc:Fallback xmlns="">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326832886"/>
                  </p:ext>
                </p:extLst>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t="-787" r="-99219" b="-99213"/>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l="-100787" t="-787" b="-99213"/>
                          </a:stretch>
                        </a:blipFill>
                      </a:tcPr>
                    </a:tc>
                    <a:extLst>
                      <a:ext uri="{0D108BD9-81ED-4DB2-BD59-A6C34878D82A}">
                        <a16:rowId xmlns:a16="http://schemas.microsoft.com/office/drawing/2014/main" val="1870896030"/>
                      </a:ext>
                    </a:extLst>
                  </a:tr>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t="-101587" r="-99219"/>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l="-100787" t="-101587"/>
                          </a:stretch>
                        </a:blipFill>
                      </a:tcPr>
                    </a:tc>
                    <a:extLst>
                      <a:ext uri="{0D108BD9-81ED-4DB2-BD59-A6C34878D82A}">
                        <a16:rowId xmlns:a16="http://schemas.microsoft.com/office/drawing/2014/main" val="3413567697"/>
                      </a:ext>
                    </a:extLst>
                  </a:tr>
                </a:tbl>
              </a:graphicData>
            </a:graphic>
          </p:graphicFrame>
        </mc:Fallback>
      </mc:AlternateContent>
      <p:pic>
        <p:nvPicPr>
          <p:cNvPr id="13" name="Picture 12">
            <a:extLst>
              <a:ext uri="{FF2B5EF4-FFF2-40B4-BE49-F238E27FC236}">
                <a16:creationId xmlns:a16="http://schemas.microsoft.com/office/drawing/2014/main" id="{3A418F20-239D-AA47-BAC0-623DF21E6B1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75922" t="32329" b="32379"/>
          <a:stretch/>
        </p:blipFill>
        <p:spPr>
          <a:xfrm>
            <a:off x="8484782" y="2180333"/>
            <a:ext cx="877730" cy="1286541"/>
          </a:xfrm>
          <a:prstGeom prst="rect">
            <a:avLst/>
          </a:prstGeom>
        </p:spPr>
      </p:pic>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dirty="0"/>
          </a:p>
        </p:txBody>
      </p:sp>
      <p:pic>
        <p:nvPicPr>
          <p:cNvPr id="4" name="Audio 3">
            <a:hlinkClick r:id="" action="ppaction://media"/>
            <a:extLst>
              <a:ext uri="{FF2B5EF4-FFF2-40B4-BE49-F238E27FC236}">
                <a16:creationId xmlns:a16="http://schemas.microsoft.com/office/drawing/2014/main" id="{0D556C38-CDEC-824D-B49E-15ACBAD0A164}"/>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632527703"/>
      </p:ext>
    </p:extLst>
  </p:cSld>
  <p:clrMapOvr>
    <a:masterClrMapping/>
  </p:clrMapOvr>
  <mc:AlternateContent xmlns:mc="http://schemas.openxmlformats.org/markup-compatibility/2006">
    <mc:Choice xmlns:p14="http://schemas.microsoft.com/office/powerpoint/2010/main" Requires="p14">
      <p:transition spd="slow" p14:dur="2000" advTm="10101"/>
    </mc:Choice>
    <mc:Fallback>
      <p:transition spd="slow" advTm="101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dirty="0"/>
          </a:p>
        </p:txBody>
      </p:sp>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2315772" y="2823603"/>
            <a:ext cx="1628419" cy="1627868"/>
          </a:xfrm>
          <a:prstGeom prst="rect">
            <a:avLst/>
          </a:prstGeom>
        </p:spPr>
      </p:pic>
      <mc:AlternateContent xmlns:mc="http://schemas.openxmlformats.org/markup-compatibility/2006" xmlns:a14="http://schemas.microsoft.com/office/drawing/2010/main">
        <mc:Choice Requires="a14">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Examining filter output </a:t>
                </a:r>
                <a14:m>
                  <m:oMath xmlns:m="http://schemas.openxmlformats.org/officeDocument/2006/math">
                    <m:r>
                      <a:rPr lang="en-US" sz="2400" b="0" i="1" smtClean="0">
                        <a:latin typeface="Cambria Math" panose="02040503050406030204" pitchFamily="18" charset="0"/>
                      </a:rPr>
                      <m:t>𝜎</m:t>
                    </m:r>
                    <m:r>
                      <a:rPr lang="en-US" sz="2400" b="0" i="1" smtClean="0">
                        <a:latin typeface="Cambria Math" panose="02040503050406030204" pitchFamily="18" charset="0"/>
                      </a:rPr>
                      <m:t>(</m:t>
                    </m:r>
                    <m:sSubSup>
                      <m:sSubSupPr>
                        <m:ctrlPr>
                          <a:rPr lang="en-US" sz="2400" b="0" i="1" smtClean="0">
                            <a:latin typeface="Cambria Math" panose="02040503050406030204" pitchFamily="18" charset="0"/>
                          </a:rPr>
                        </m:ctrlPr>
                      </m:sSubSupPr>
                      <m:e>
                        <m:r>
                          <a:rPr lang="en-US" sz="2400" b="0" i="1" smtClean="0">
                            <a:latin typeface="Cambria Math" panose="02040503050406030204" pitchFamily="18" charset="0"/>
                          </a:rPr>
                          <m:t>𝑥</m:t>
                        </m:r>
                      </m:e>
                      <m:sub>
                        <m:r>
                          <a:rPr lang="en-US" sz="2400" b="0" i="1" smtClean="0">
                            <a:latin typeface="Cambria Math" panose="02040503050406030204" pitchFamily="18" charset="0"/>
                          </a:rPr>
                          <m:t>𝑖</m:t>
                        </m:r>
                      </m:sub>
                      <m:sup>
                        <m:r>
                          <a:rPr lang="en-US" sz="2400" b="0" i="1" smtClean="0">
                            <a:latin typeface="Cambria Math" panose="02040503050406030204" pitchFamily="18" charset="0"/>
                          </a:rPr>
                          <m:t>𝑅</m:t>
                        </m:r>
                      </m:sup>
                    </m:sSubSup>
                    <m:r>
                      <a:rPr lang="en-US" sz="2400" i="1">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oMath>
                </a14:m>
                <a:r>
                  <a:rPr lang="en-US" sz="2400" dirty="0"/>
                  <a:t>, where </a:t>
                </a:r>
                <a14:m>
                  <m:oMath xmlns:m="http://schemas.openxmlformats.org/officeDocument/2006/math">
                    <m:sSubSup>
                      <m:sSubSupPr>
                        <m:ctrlPr>
                          <a:rPr lang="en-US" sz="2400" i="1">
                            <a:latin typeface="Cambria Math" panose="02040503050406030204" pitchFamily="18" charset="0"/>
                          </a:rPr>
                        </m:ctrlPr>
                      </m:sSubSupPr>
                      <m:e>
                        <m:r>
                          <a:rPr lang="en-US" sz="2400" b="0" i="1" smtClean="0">
                            <a:latin typeface="Cambria Math" panose="02040503050406030204" pitchFamily="18" charset="0"/>
                          </a:rPr>
                          <m:t>𝑥</m:t>
                        </m:r>
                      </m:e>
                      <m:sub>
                        <m:r>
                          <a:rPr lang="en-US" sz="2400" i="1">
                            <a:latin typeface="Cambria Math" panose="02040503050406030204" pitchFamily="18" charset="0"/>
                          </a:rPr>
                          <m:t>𝑖</m:t>
                        </m:r>
                      </m:sub>
                      <m:sup>
                        <m:r>
                          <a:rPr lang="en-US" sz="2400" i="1">
                            <a:latin typeface="Cambria Math" panose="02040503050406030204" pitchFamily="18" charset="0"/>
                          </a:rPr>
                          <m:t>𝑅</m:t>
                        </m:r>
                      </m:sup>
                    </m:sSubSup>
                  </m:oMath>
                </a14:m>
                <a:r>
                  <a:rPr lang="en-US" sz="2400" dirty="0"/>
                  <a:t> is the portion of image </a:t>
                </a:r>
                <a14:m>
                  <m:oMath xmlns:m="http://schemas.openxmlformats.org/officeDocument/2006/math">
                    <m:r>
                      <a:rPr lang="en-US" sz="2400" i="1" dirty="0" smtClean="0">
                        <a:latin typeface="Cambria Math" panose="02040503050406030204" pitchFamily="18" charset="0"/>
                      </a:rPr>
                      <m:t>𝑖</m:t>
                    </m:r>
                  </m:oMath>
                </a14:m>
                <a:r>
                  <a:rPr lang="en-US" sz="2400" dirty="0"/>
                  <a:t> where the filter is placed.</a:t>
                </a:r>
              </a:p>
            </p:txBody>
          </p:sp>
        </mc:Choice>
        <mc:Fallback xmlns="">
          <p:sp>
            <p:nvSpPr>
              <p:cNvPr id="11" name="Title 1">
                <a:extLst>
                  <a:ext uri="{FF2B5EF4-FFF2-40B4-BE49-F238E27FC236}">
                    <a16:creationId xmlns:a16="http://schemas.microsoft.com/office/drawing/2014/main" id="{9EC6503F-5F2E-8445-9EC6-2D19B11737BE}"/>
                  </a:ext>
                </a:extLst>
              </p:cNvPr>
              <p:cNvSpPr>
                <a:spLocks noGrp="1" noRot="1" noChangeAspect="1" noMove="1" noResize="1" noEditPoints="1" noAdjustHandles="1" noChangeArrowheads="1" noChangeShapeType="1" noTextEdit="1"/>
              </p:cNvSpPr>
              <p:nvPr>
                <p:ph type="title"/>
              </p:nvPr>
            </p:nvSpPr>
            <p:spPr>
              <a:xfrm>
                <a:off x="457200" y="205979"/>
                <a:ext cx="8229600" cy="857250"/>
              </a:xfrm>
              <a:blipFill>
                <a:blip r:embed="rId6"/>
                <a:stretch>
                  <a:fillRect t="-1449" r="-309" b="-15942"/>
                </a:stretch>
              </a:blipFill>
            </p:spPr>
            <p:txBody>
              <a:bodyPr/>
              <a:lstStyle/>
              <a:p>
                <a:r>
                  <a:rPr lang="en-US">
                    <a:noFill/>
                  </a:rPr>
                  <a:t> </a:t>
                </a:r>
              </a:p>
            </p:txBody>
          </p:sp>
        </mc:Fallback>
      </mc:AlternateContent>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7"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a:ln w="12700">
            <a:solidFill>
              <a:schemeClr val="tx1"/>
            </a:solidFill>
          </a:ln>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4C5AB2EE-E7C8-2347-B8C5-0A0407D385A4}"/>
                  </a:ext>
                </a:extLst>
              </p:cNvPr>
              <p:cNvSpPr/>
              <p:nvPr/>
            </p:nvSpPr>
            <p:spPr>
              <a:xfrm>
                <a:off x="179621" y="1780382"/>
                <a:ext cx="476028" cy="3837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1</m:t>
                          </m:r>
                        </m:sup>
                      </m:sSubSup>
                    </m:oMath>
                  </m:oMathPara>
                </a14:m>
                <a:endParaRPr lang="en-US" dirty="0"/>
              </a:p>
            </p:txBody>
          </p:sp>
        </mc:Choice>
        <mc:Fallback xmlns="">
          <p:sp>
            <p:nvSpPr>
              <p:cNvPr id="2" name="Rectangle 1">
                <a:extLst>
                  <a:ext uri="{FF2B5EF4-FFF2-40B4-BE49-F238E27FC236}">
                    <a16:creationId xmlns:a16="http://schemas.microsoft.com/office/drawing/2014/main" id="{4C5AB2EE-E7C8-2347-B8C5-0A0407D385A4}"/>
                  </a:ext>
                </a:extLst>
              </p:cNvPr>
              <p:cNvSpPr>
                <a:spLocks noRot="1" noChangeAspect="1" noMove="1" noResize="1" noEditPoints="1" noAdjustHandles="1" noChangeArrowheads="1" noChangeShapeType="1" noTextEdit="1"/>
              </p:cNvSpPr>
              <p:nvPr/>
            </p:nvSpPr>
            <p:spPr>
              <a:xfrm>
                <a:off x="179621" y="1780382"/>
                <a:ext cx="476028" cy="383759"/>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791676A5-5A5B-F24A-8C68-9521D602E8DF}"/>
                  </a:ext>
                </a:extLst>
              </p:cNvPr>
              <p:cNvSpPr/>
              <p:nvPr/>
            </p:nvSpPr>
            <p:spPr>
              <a:xfrm>
                <a:off x="3944191" y="1780382"/>
                <a:ext cx="480966" cy="38433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2</m:t>
                          </m:r>
                        </m:sup>
                      </m:sSubSup>
                    </m:oMath>
                  </m:oMathPara>
                </a14:m>
                <a:endParaRPr lang="en-US" dirty="0"/>
              </a:p>
            </p:txBody>
          </p:sp>
        </mc:Choice>
        <mc:Fallback xmlns="">
          <p:sp>
            <p:nvSpPr>
              <p:cNvPr id="9" name="Rectangle 8">
                <a:extLst>
                  <a:ext uri="{FF2B5EF4-FFF2-40B4-BE49-F238E27FC236}">
                    <a16:creationId xmlns:a16="http://schemas.microsoft.com/office/drawing/2014/main" id="{791676A5-5A5B-F24A-8C68-9521D602E8DF}"/>
                  </a:ext>
                </a:extLst>
              </p:cNvPr>
              <p:cNvSpPr>
                <a:spLocks noRot="1" noChangeAspect="1" noMove="1" noResize="1" noEditPoints="1" noAdjustHandles="1" noChangeArrowheads="1" noChangeShapeType="1" noTextEdit="1"/>
              </p:cNvSpPr>
              <p:nvPr/>
            </p:nvSpPr>
            <p:spPr>
              <a:xfrm>
                <a:off x="3944191" y="1780382"/>
                <a:ext cx="480966" cy="384336"/>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B430C409-A1C4-4A47-80D3-42F73527B5EE}"/>
                  </a:ext>
                </a:extLst>
              </p:cNvPr>
              <p:cNvSpPr/>
              <p:nvPr/>
            </p:nvSpPr>
            <p:spPr>
              <a:xfrm>
                <a:off x="182586" y="3437471"/>
                <a:ext cx="480966" cy="38574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3</m:t>
                          </m:r>
                        </m:sup>
                      </m:sSubSup>
                    </m:oMath>
                  </m:oMathPara>
                </a14:m>
                <a:endParaRPr lang="en-US" dirty="0"/>
              </a:p>
            </p:txBody>
          </p:sp>
        </mc:Choice>
        <mc:Fallback xmlns="">
          <p:sp>
            <p:nvSpPr>
              <p:cNvPr id="10" name="Rectangle 9">
                <a:extLst>
                  <a:ext uri="{FF2B5EF4-FFF2-40B4-BE49-F238E27FC236}">
                    <a16:creationId xmlns:a16="http://schemas.microsoft.com/office/drawing/2014/main" id="{B430C409-A1C4-4A47-80D3-42F73527B5EE}"/>
                  </a:ext>
                </a:extLst>
              </p:cNvPr>
              <p:cNvSpPr>
                <a:spLocks noRot="1" noChangeAspect="1" noMove="1" noResize="1" noEditPoints="1" noAdjustHandles="1" noChangeArrowheads="1" noChangeShapeType="1" noTextEdit="1"/>
              </p:cNvSpPr>
              <p:nvPr/>
            </p:nvSpPr>
            <p:spPr>
              <a:xfrm>
                <a:off x="182586" y="3437471"/>
                <a:ext cx="480966" cy="385747"/>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49432203-B302-2B4D-B9C3-1BC95291B75D}"/>
                  </a:ext>
                </a:extLst>
              </p:cNvPr>
              <p:cNvSpPr/>
              <p:nvPr/>
            </p:nvSpPr>
            <p:spPr>
              <a:xfrm>
                <a:off x="3946660" y="3437471"/>
                <a:ext cx="480966" cy="3831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4</m:t>
                          </m:r>
                        </m:sup>
                      </m:sSubSup>
                    </m:oMath>
                  </m:oMathPara>
                </a14:m>
                <a:endParaRPr lang="en-US" dirty="0"/>
              </a:p>
            </p:txBody>
          </p:sp>
        </mc:Choice>
        <mc:Fallback xmlns="">
          <p:sp>
            <p:nvSpPr>
              <p:cNvPr id="12" name="Rectangle 11">
                <a:extLst>
                  <a:ext uri="{FF2B5EF4-FFF2-40B4-BE49-F238E27FC236}">
                    <a16:creationId xmlns:a16="http://schemas.microsoft.com/office/drawing/2014/main" id="{49432203-B302-2B4D-B9C3-1BC95291B75D}"/>
                  </a:ext>
                </a:extLst>
              </p:cNvPr>
              <p:cNvSpPr>
                <a:spLocks noRot="1" noChangeAspect="1" noMove="1" noResize="1" noEditPoints="1" noAdjustHandles="1" noChangeArrowheads="1" noChangeShapeType="1" noTextEdit="1"/>
              </p:cNvSpPr>
              <p:nvPr/>
            </p:nvSpPr>
            <p:spPr>
              <a:xfrm>
                <a:off x="3946660" y="3437471"/>
                <a:ext cx="480966" cy="383182"/>
              </a:xfrm>
              <a:prstGeom prst="rect">
                <a:avLst/>
              </a:prstGeom>
              <a:blipFill>
                <a:blip r:embed="rId11"/>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1524556074"/>
                  </p:ext>
                </p:extLst>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1</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2</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70896030"/>
                      </a:ext>
                    </a:extLst>
                  </a:tr>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3</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A8B"/>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4</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13567697"/>
                      </a:ext>
                    </a:extLst>
                  </a:tr>
                </a:tbl>
              </a:graphicData>
            </a:graphic>
          </p:graphicFrame>
        </mc:Choice>
        <mc:Fallback xmlns="">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1524556074"/>
                  </p:ext>
                </p:extLst>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t="-787" r="-99219" b="-99213"/>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l="-100787" t="-787" b="-99213"/>
                          </a:stretch>
                        </a:blipFill>
                      </a:tcPr>
                    </a:tc>
                    <a:extLst>
                      <a:ext uri="{0D108BD9-81ED-4DB2-BD59-A6C34878D82A}">
                        <a16:rowId xmlns:a16="http://schemas.microsoft.com/office/drawing/2014/main" val="1870896030"/>
                      </a:ext>
                    </a:extLst>
                  </a:tr>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t="-101587" r="-99219"/>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2"/>
                          <a:stretch>
                            <a:fillRect l="-100787" t="-101587"/>
                          </a:stretch>
                        </a:blipFill>
                      </a:tcPr>
                    </a:tc>
                    <a:extLst>
                      <a:ext uri="{0D108BD9-81ED-4DB2-BD59-A6C34878D82A}">
                        <a16:rowId xmlns:a16="http://schemas.microsoft.com/office/drawing/2014/main" val="3413567697"/>
                      </a:ext>
                    </a:extLst>
                  </a:tr>
                </a:tbl>
              </a:graphicData>
            </a:graphic>
          </p:graphicFrame>
        </mc:Fallback>
      </mc:AlternateContent>
      <p:pic>
        <p:nvPicPr>
          <p:cNvPr id="13" name="Picture 12">
            <a:extLst>
              <a:ext uri="{FF2B5EF4-FFF2-40B4-BE49-F238E27FC236}">
                <a16:creationId xmlns:a16="http://schemas.microsoft.com/office/drawing/2014/main" id="{3A418F20-239D-AA47-BAC0-623DF21E6B1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75922" t="32329" b="32379"/>
          <a:stretch/>
        </p:blipFill>
        <p:spPr>
          <a:xfrm>
            <a:off x="8484782" y="2180333"/>
            <a:ext cx="877730" cy="1286541"/>
          </a:xfrm>
          <a:prstGeom prst="rect">
            <a:avLst/>
          </a:prstGeom>
        </p:spPr>
      </p:pic>
      <p:pic>
        <p:nvPicPr>
          <p:cNvPr id="4" name="Audio 3">
            <a:hlinkClick r:id="" action="ppaction://media"/>
            <a:extLst>
              <a:ext uri="{FF2B5EF4-FFF2-40B4-BE49-F238E27FC236}">
                <a16:creationId xmlns:a16="http://schemas.microsoft.com/office/drawing/2014/main" id="{B40F6B1C-C9A2-3149-B1C6-D2A552737BE2}"/>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77650229"/>
      </p:ext>
    </p:extLst>
  </p:cSld>
  <p:clrMapOvr>
    <a:masterClrMapping/>
  </p:clrMapOvr>
  <mc:AlternateContent xmlns:mc="http://schemas.openxmlformats.org/markup-compatibility/2006">
    <mc:Choice xmlns:p14="http://schemas.microsoft.com/office/powerpoint/2010/main" Requires="p14">
      <p:transition spd="slow" p14:dur="2000" advTm="4837"/>
    </mc:Choice>
    <mc:Fallback>
      <p:transition spd="slow" advTm="48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dirty="0"/>
          </a:p>
        </p:txBody>
      </p:sp>
      <p:pic>
        <p:nvPicPr>
          <p:cNvPr id="7" name="Picture 6">
            <a:extLst>
              <a:ext uri="{FF2B5EF4-FFF2-40B4-BE49-F238E27FC236}">
                <a16:creationId xmlns:a16="http://schemas.microsoft.com/office/drawing/2014/main" id="{CA6F0A89-7D53-3748-8352-6EE6B48ABE0B}"/>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13975" t="21195" r="28052" b="20852"/>
          <a:stretch/>
        </p:blipFill>
        <p:spPr>
          <a:xfrm>
            <a:off x="2315772" y="2823603"/>
            <a:ext cx="1628419" cy="1627868"/>
          </a:xfrm>
          <a:prstGeom prst="rect">
            <a:avLst/>
          </a:prstGeom>
        </p:spPr>
      </p:pic>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What if we want to know if a 1 is present </a:t>
            </a:r>
            <a:br>
              <a:rPr lang="en-US" sz="2400" dirty="0"/>
            </a:br>
            <a:r>
              <a:rPr lang="en-US" sz="2400" i="1" dirty="0"/>
              <a:t>anywhere</a:t>
            </a:r>
            <a:r>
              <a:rPr lang="en-US" sz="2400" dirty="0"/>
              <a:t> in the image?</a:t>
            </a:r>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6" cstate="screen">
            <a:alphaModFix amt="30000"/>
            <a:extLst>
              <a:ext uri="{28A0092B-C50C-407E-A947-70E740481C1C}">
                <a14:useLocalDpi xmlns:a14="http://schemas.microsoft.com/office/drawing/2010/main"/>
              </a:ext>
            </a:extLst>
          </a:blip>
          <a:srcRect l="16615" t="15201" r="11269" b="12759"/>
          <a:stretch/>
        </p:blipFill>
        <p:spPr>
          <a:xfrm>
            <a:off x="723014" y="2823605"/>
            <a:ext cx="1613218" cy="1611493"/>
          </a:xfrm>
          <a:prstGeom prst="rect">
            <a:avLst/>
          </a:prstGeom>
          <a:ln w="12700">
            <a:solidFill>
              <a:schemeClr val="tx1"/>
            </a:solidFill>
          </a:ln>
        </p:spPr>
      </p:pic>
      <p:sp>
        <p:nvSpPr>
          <p:cNvPr id="22" name="Rectangle 21">
            <a:extLst>
              <a:ext uri="{FF2B5EF4-FFF2-40B4-BE49-F238E27FC236}">
                <a16:creationId xmlns:a16="http://schemas.microsoft.com/office/drawing/2014/main" id="{EE636D8B-338A-2A45-BFDF-1AED014F60B3}"/>
              </a:ext>
            </a:extLst>
          </p:cNvPr>
          <p:cNvSpPr/>
          <p:nvPr/>
        </p:nvSpPr>
        <p:spPr>
          <a:xfrm>
            <a:off x="2336232" y="1212111"/>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4C5AB2EE-E7C8-2347-B8C5-0A0407D385A4}"/>
                  </a:ext>
                </a:extLst>
              </p:cNvPr>
              <p:cNvSpPr/>
              <p:nvPr/>
            </p:nvSpPr>
            <p:spPr>
              <a:xfrm>
                <a:off x="179621" y="1780382"/>
                <a:ext cx="476028" cy="383759"/>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i="1">
                              <a:latin typeface="Cambria Math" panose="02040503050406030204" pitchFamily="18" charset="0"/>
                            </a:rPr>
                            <m:t>1</m:t>
                          </m:r>
                        </m:sup>
                      </m:sSubSup>
                    </m:oMath>
                  </m:oMathPara>
                </a14:m>
                <a:endParaRPr lang="en-US" dirty="0"/>
              </a:p>
            </p:txBody>
          </p:sp>
        </mc:Choice>
        <mc:Fallback xmlns="">
          <p:sp>
            <p:nvSpPr>
              <p:cNvPr id="2" name="Rectangle 1">
                <a:extLst>
                  <a:ext uri="{FF2B5EF4-FFF2-40B4-BE49-F238E27FC236}">
                    <a16:creationId xmlns:a16="http://schemas.microsoft.com/office/drawing/2014/main" id="{4C5AB2EE-E7C8-2347-B8C5-0A0407D385A4}"/>
                  </a:ext>
                </a:extLst>
              </p:cNvPr>
              <p:cNvSpPr>
                <a:spLocks noRot="1" noChangeAspect="1" noMove="1" noResize="1" noEditPoints="1" noAdjustHandles="1" noChangeArrowheads="1" noChangeShapeType="1" noTextEdit="1"/>
              </p:cNvSpPr>
              <p:nvPr/>
            </p:nvSpPr>
            <p:spPr>
              <a:xfrm>
                <a:off x="179621" y="1780382"/>
                <a:ext cx="476028" cy="383759"/>
              </a:xfrm>
              <a:prstGeom prst="rect">
                <a:avLst/>
              </a:prstGeom>
              <a:blipFill>
                <a:blip r:embed="rId7"/>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9" name="Rectangle 8">
                <a:extLst>
                  <a:ext uri="{FF2B5EF4-FFF2-40B4-BE49-F238E27FC236}">
                    <a16:creationId xmlns:a16="http://schemas.microsoft.com/office/drawing/2014/main" id="{791676A5-5A5B-F24A-8C68-9521D602E8DF}"/>
                  </a:ext>
                </a:extLst>
              </p:cNvPr>
              <p:cNvSpPr/>
              <p:nvPr/>
            </p:nvSpPr>
            <p:spPr>
              <a:xfrm>
                <a:off x="3944191" y="1780382"/>
                <a:ext cx="480966" cy="384336"/>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2</m:t>
                          </m:r>
                        </m:sup>
                      </m:sSubSup>
                    </m:oMath>
                  </m:oMathPara>
                </a14:m>
                <a:endParaRPr lang="en-US" dirty="0"/>
              </a:p>
            </p:txBody>
          </p:sp>
        </mc:Choice>
        <mc:Fallback xmlns="">
          <p:sp>
            <p:nvSpPr>
              <p:cNvPr id="9" name="Rectangle 8">
                <a:extLst>
                  <a:ext uri="{FF2B5EF4-FFF2-40B4-BE49-F238E27FC236}">
                    <a16:creationId xmlns:a16="http://schemas.microsoft.com/office/drawing/2014/main" id="{791676A5-5A5B-F24A-8C68-9521D602E8DF}"/>
                  </a:ext>
                </a:extLst>
              </p:cNvPr>
              <p:cNvSpPr>
                <a:spLocks noRot="1" noChangeAspect="1" noMove="1" noResize="1" noEditPoints="1" noAdjustHandles="1" noChangeArrowheads="1" noChangeShapeType="1" noTextEdit="1"/>
              </p:cNvSpPr>
              <p:nvPr/>
            </p:nvSpPr>
            <p:spPr>
              <a:xfrm>
                <a:off x="3944191" y="1780382"/>
                <a:ext cx="480966" cy="384336"/>
              </a:xfrm>
              <a:prstGeom prst="rect">
                <a:avLst/>
              </a:prstGeom>
              <a:blipFill>
                <a:blip r:embed="rId8"/>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0" name="Rectangle 9">
                <a:extLst>
                  <a:ext uri="{FF2B5EF4-FFF2-40B4-BE49-F238E27FC236}">
                    <a16:creationId xmlns:a16="http://schemas.microsoft.com/office/drawing/2014/main" id="{B430C409-A1C4-4A47-80D3-42F73527B5EE}"/>
                  </a:ext>
                </a:extLst>
              </p:cNvPr>
              <p:cNvSpPr/>
              <p:nvPr/>
            </p:nvSpPr>
            <p:spPr>
              <a:xfrm>
                <a:off x="182586" y="3437471"/>
                <a:ext cx="480966" cy="38574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3</m:t>
                          </m:r>
                        </m:sup>
                      </m:sSubSup>
                    </m:oMath>
                  </m:oMathPara>
                </a14:m>
                <a:endParaRPr lang="en-US" dirty="0"/>
              </a:p>
            </p:txBody>
          </p:sp>
        </mc:Choice>
        <mc:Fallback xmlns="">
          <p:sp>
            <p:nvSpPr>
              <p:cNvPr id="10" name="Rectangle 9">
                <a:extLst>
                  <a:ext uri="{FF2B5EF4-FFF2-40B4-BE49-F238E27FC236}">
                    <a16:creationId xmlns:a16="http://schemas.microsoft.com/office/drawing/2014/main" id="{B430C409-A1C4-4A47-80D3-42F73527B5EE}"/>
                  </a:ext>
                </a:extLst>
              </p:cNvPr>
              <p:cNvSpPr>
                <a:spLocks noRot="1" noChangeAspect="1" noMove="1" noResize="1" noEditPoints="1" noAdjustHandles="1" noChangeArrowheads="1" noChangeShapeType="1" noTextEdit="1"/>
              </p:cNvSpPr>
              <p:nvPr/>
            </p:nvSpPr>
            <p:spPr>
              <a:xfrm>
                <a:off x="182586" y="3437471"/>
                <a:ext cx="480966" cy="385747"/>
              </a:xfrm>
              <a:prstGeom prst="rect">
                <a:avLst/>
              </a:prstGeom>
              <a:blipFill>
                <a:blip r:embed="rId9"/>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Rectangle 11">
                <a:extLst>
                  <a:ext uri="{FF2B5EF4-FFF2-40B4-BE49-F238E27FC236}">
                    <a16:creationId xmlns:a16="http://schemas.microsoft.com/office/drawing/2014/main" id="{49432203-B302-2B4D-B9C3-1BC95291B75D}"/>
                  </a:ext>
                </a:extLst>
              </p:cNvPr>
              <p:cNvSpPr/>
              <p:nvPr/>
            </p:nvSpPr>
            <p:spPr>
              <a:xfrm>
                <a:off x="3946660" y="3437471"/>
                <a:ext cx="480966" cy="383182"/>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bSup>
                        <m:sSubSupPr>
                          <m:ctrlPr>
                            <a:rPr lang="en-US" i="1" smtClean="0">
                              <a:latin typeface="Cambria Math" panose="02040503050406030204" pitchFamily="18" charset="0"/>
                            </a:rPr>
                          </m:ctrlPr>
                        </m:sSubSupPr>
                        <m:e>
                          <m:r>
                            <a:rPr lang="en-US" i="1">
                              <a:latin typeface="Cambria Math" panose="02040503050406030204" pitchFamily="18" charset="0"/>
                            </a:rPr>
                            <m:t>𝑥</m:t>
                          </m:r>
                        </m:e>
                        <m:sub>
                          <m:r>
                            <a:rPr lang="en-US" i="1">
                              <a:latin typeface="Cambria Math" panose="02040503050406030204" pitchFamily="18" charset="0"/>
                            </a:rPr>
                            <m:t>𝑖</m:t>
                          </m:r>
                        </m:sub>
                        <m:sup>
                          <m:r>
                            <a:rPr lang="en-US" b="0" i="1" smtClean="0">
                              <a:latin typeface="Cambria Math" panose="02040503050406030204" pitchFamily="18" charset="0"/>
                            </a:rPr>
                            <m:t>4</m:t>
                          </m:r>
                        </m:sup>
                      </m:sSubSup>
                    </m:oMath>
                  </m:oMathPara>
                </a14:m>
                <a:endParaRPr lang="en-US" dirty="0"/>
              </a:p>
            </p:txBody>
          </p:sp>
        </mc:Choice>
        <mc:Fallback xmlns="">
          <p:sp>
            <p:nvSpPr>
              <p:cNvPr id="12" name="Rectangle 11">
                <a:extLst>
                  <a:ext uri="{FF2B5EF4-FFF2-40B4-BE49-F238E27FC236}">
                    <a16:creationId xmlns:a16="http://schemas.microsoft.com/office/drawing/2014/main" id="{49432203-B302-2B4D-B9C3-1BC95291B75D}"/>
                  </a:ext>
                </a:extLst>
              </p:cNvPr>
              <p:cNvSpPr>
                <a:spLocks noRot="1" noChangeAspect="1" noMove="1" noResize="1" noEditPoints="1" noAdjustHandles="1" noChangeArrowheads="1" noChangeShapeType="1" noTextEdit="1"/>
              </p:cNvSpPr>
              <p:nvPr/>
            </p:nvSpPr>
            <p:spPr>
              <a:xfrm>
                <a:off x="3946660" y="3437471"/>
                <a:ext cx="480966" cy="383182"/>
              </a:xfrm>
              <a:prstGeom prst="rect">
                <a:avLst/>
              </a:prstGeom>
              <a:blipFill>
                <a:blip r:embed="rId10"/>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1</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2</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70896030"/>
                      </a:ext>
                    </a:extLst>
                  </a:tr>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3</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A8B"/>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4</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13567697"/>
                      </a:ext>
                    </a:extLst>
                  </a:tr>
                </a:tbl>
              </a:graphicData>
            </a:graphic>
          </p:graphicFrame>
        </mc:Choice>
        <mc:Fallback xmlns="">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nvGraphicFramePr>
            <p:xfrm>
              <a:off x="5167422" y="1212111"/>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1"/>
                          <a:stretch>
                            <a:fillRect t="-787" r="-99219" b="-99213"/>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1"/>
                          <a:stretch>
                            <a:fillRect l="-100787" t="-787" b="-99213"/>
                          </a:stretch>
                        </a:blipFill>
                      </a:tcPr>
                    </a:tc>
                    <a:extLst>
                      <a:ext uri="{0D108BD9-81ED-4DB2-BD59-A6C34878D82A}">
                        <a16:rowId xmlns:a16="http://schemas.microsoft.com/office/drawing/2014/main" val="1870896030"/>
                      </a:ext>
                    </a:extLst>
                  </a:tr>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1"/>
                          <a:stretch>
                            <a:fillRect t="-101587" r="-99219"/>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11"/>
                          <a:stretch>
                            <a:fillRect l="-100787" t="-101587"/>
                          </a:stretch>
                        </a:blipFill>
                      </a:tcPr>
                    </a:tc>
                    <a:extLst>
                      <a:ext uri="{0D108BD9-81ED-4DB2-BD59-A6C34878D82A}">
                        <a16:rowId xmlns:a16="http://schemas.microsoft.com/office/drawing/2014/main" val="3413567697"/>
                      </a:ext>
                    </a:extLst>
                  </a:tr>
                </a:tbl>
              </a:graphicData>
            </a:graphic>
          </p:graphicFrame>
        </mc:Fallback>
      </mc:AlternateContent>
      <p:pic>
        <p:nvPicPr>
          <p:cNvPr id="13" name="Picture 12">
            <a:extLst>
              <a:ext uri="{FF2B5EF4-FFF2-40B4-BE49-F238E27FC236}">
                <a16:creationId xmlns:a16="http://schemas.microsoft.com/office/drawing/2014/main" id="{3A418F20-239D-AA47-BAC0-623DF21E6B18}"/>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l="75922" t="32329" b="32379"/>
          <a:stretch/>
        </p:blipFill>
        <p:spPr>
          <a:xfrm>
            <a:off x="8484782" y="2180333"/>
            <a:ext cx="877730" cy="1286541"/>
          </a:xfrm>
          <a:prstGeom prst="rect">
            <a:avLst/>
          </a:prstGeom>
        </p:spPr>
      </p:pic>
      <p:pic>
        <p:nvPicPr>
          <p:cNvPr id="4" name="Audio 3">
            <a:hlinkClick r:id="" action="ppaction://media"/>
            <a:extLst>
              <a:ext uri="{FF2B5EF4-FFF2-40B4-BE49-F238E27FC236}">
                <a16:creationId xmlns:a16="http://schemas.microsoft.com/office/drawing/2014/main" id="{B0D898FF-19AD-304F-8151-6878179E7A76}"/>
              </a:ext>
            </a:extLst>
          </p:cNvPr>
          <p:cNvPicPr>
            <a:picLocks noChangeAspect="1"/>
          </p:cNvPicPr>
          <p:nvPr>
            <a:audioFile r:link="rId2"/>
            <p:extLst>
              <p:ext uri="{DAA4B4D4-6D71-4841-9C94-3DE7FCFB9230}">
                <p14:media xmlns:p14="http://schemas.microsoft.com/office/powerpoint/2010/main" r:embed="rId1"/>
              </p:ext>
            </p:extLst>
          </p:nvPr>
        </p:nvPicPr>
        <p:blipFill>
          <a:blip r:embed="rId12"/>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055068964"/>
      </p:ext>
    </p:extLst>
  </p:cSld>
  <p:clrMapOvr>
    <a:masterClrMapping/>
  </p:clrMapOvr>
  <mc:AlternateContent xmlns:mc="http://schemas.openxmlformats.org/markup-compatibility/2006">
    <mc:Choice xmlns:p14="http://schemas.microsoft.com/office/powerpoint/2010/main" Requires="p14">
      <p:transition spd="slow" p14:dur="2000" advTm="21161"/>
    </mc:Choice>
    <mc:Fallback>
      <p:transition spd="slow" advTm="211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Autofit/>
          </a:bodyPr>
          <a:lstStyle/>
          <a:p>
            <a:r>
              <a:rPr lang="en-US" sz="2400" dirty="0"/>
              <a:t>What if we want to know if a 1 is present </a:t>
            </a:r>
            <a:br>
              <a:rPr lang="en-US" sz="2400" dirty="0"/>
            </a:br>
            <a:r>
              <a:rPr lang="en-US" sz="2400" i="1" dirty="0"/>
              <a:t>anywhere</a:t>
            </a:r>
            <a:r>
              <a:rPr lang="en-US" sz="2400" dirty="0"/>
              <a:t> in the image?</a:t>
            </a:r>
          </a:p>
        </p:txBody>
      </p:sp>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1564463393"/>
                  </p:ext>
                </p:extLst>
              </p:nvPr>
            </p:nvGraphicFramePr>
            <p:xfrm>
              <a:off x="754912" y="1265273"/>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1</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2</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70896030"/>
                      </a:ext>
                    </a:extLst>
                  </a:tr>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3</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A8B"/>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4</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13567697"/>
                      </a:ext>
                    </a:extLst>
                  </a:tr>
                </a:tbl>
              </a:graphicData>
            </a:graphic>
          </p:graphicFrame>
        </mc:Choice>
        <mc:Fallback xmlns="">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extLst>
                  <p:ext uri="{D42A27DB-BD31-4B8C-83A1-F6EECF244321}">
                    <p14:modId xmlns:p14="http://schemas.microsoft.com/office/powerpoint/2010/main" val="1564463393"/>
                  </p:ext>
                </p:extLst>
              </p:nvPr>
            </p:nvGraphicFramePr>
            <p:xfrm>
              <a:off x="754912" y="1265273"/>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5"/>
                          <a:stretch>
                            <a:fillRect l="-781" t="-787" r="-99219" b="-99213"/>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5"/>
                          <a:stretch>
                            <a:fillRect l="-101575" t="-787" b="-99213"/>
                          </a:stretch>
                        </a:blipFill>
                      </a:tcPr>
                    </a:tc>
                    <a:extLst>
                      <a:ext uri="{0D108BD9-81ED-4DB2-BD59-A6C34878D82A}">
                        <a16:rowId xmlns:a16="http://schemas.microsoft.com/office/drawing/2014/main" val="1870896030"/>
                      </a:ext>
                    </a:extLst>
                  </a:tr>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5"/>
                          <a:stretch>
                            <a:fillRect l="-781" t="-101587" r="-99219"/>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5"/>
                          <a:stretch>
                            <a:fillRect l="-101575" t="-101587"/>
                          </a:stretch>
                        </a:blipFill>
                      </a:tcPr>
                    </a:tc>
                    <a:extLst>
                      <a:ext uri="{0D108BD9-81ED-4DB2-BD59-A6C34878D82A}">
                        <a16:rowId xmlns:a16="http://schemas.microsoft.com/office/drawing/2014/main" val="3413567697"/>
                      </a:ext>
                    </a:extLst>
                  </a:tr>
                </a:tbl>
              </a:graphicData>
            </a:graphic>
          </p:graphicFrame>
        </mc:Fallback>
      </mc:AlternateContent>
      <p:pic>
        <p:nvPicPr>
          <p:cNvPr id="13" name="Picture 12">
            <a:extLst>
              <a:ext uri="{FF2B5EF4-FFF2-40B4-BE49-F238E27FC236}">
                <a16:creationId xmlns:a16="http://schemas.microsoft.com/office/drawing/2014/main" id="{3A418F20-239D-AA47-BAC0-623DF21E6B18}"/>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l="75922" t="32329" b="32379"/>
          <a:stretch/>
        </p:blipFill>
        <p:spPr>
          <a:xfrm>
            <a:off x="0" y="2220052"/>
            <a:ext cx="877730" cy="1286541"/>
          </a:xfrm>
          <a:prstGeom prst="rect">
            <a:avLst/>
          </a:prstGeom>
        </p:spPr>
      </p:pic>
      <p:sp>
        <p:nvSpPr>
          <p:cNvPr id="4" name="Right Arrow 3">
            <a:extLst>
              <a:ext uri="{FF2B5EF4-FFF2-40B4-BE49-F238E27FC236}">
                <a16:creationId xmlns:a16="http://schemas.microsoft.com/office/drawing/2014/main" id="{F1CC5204-F9E8-7C47-B16C-085CE553EC62}"/>
              </a:ext>
            </a:extLst>
          </p:cNvPr>
          <p:cNvSpPr/>
          <p:nvPr/>
        </p:nvSpPr>
        <p:spPr>
          <a:xfrm>
            <a:off x="4572000" y="2486402"/>
            <a:ext cx="1190847" cy="753835"/>
          </a:xfrm>
          <a:prstGeom prst="rightArrow">
            <a:avLst>
              <a:gd name="adj1" fmla="val 50000"/>
              <a:gd name="adj2" fmla="val 39679"/>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MAX</a:t>
            </a:r>
          </a:p>
        </p:txBody>
      </p:sp>
      <p:graphicFrame>
        <p:nvGraphicFramePr>
          <p:cNvPr id="16" name="Table 15">
            <a:extLst>
              <a:ext uri="{FF2B5EF4-FFF2-40B4-BE49-F238E27FC236}">
                <a16:creationId xmlns:a16="http://schemas.microsoft.com/office/drawing/2014/main" id="{7C7B4ACC-336E-BF4A-94AA-6D805E36117B}"/>
              </a:ext>
            </a:extLst>
          </p:cNvPr>
          <p:cNvGraphicFramePr>
            <a:graphicFrameLocks noGrp="1"/>
          </p:cNvGraphicFramePr>
          <p:nvPr>
            <p:extLst>
              <p:ext uri="{D42A27DB-BD31-4B8C-83A1-F6EECF244321}">
                <p14:modId xmlns:p14="http://schemas.microsoft.com/office/powerpoint/2010/main" val="2784019006"/>
              </p:ext>
            </p:extLst>
          </p:nvPr>
        </p:nvGraphicFramePr>
        <p:xfrm>
          <a:off x="6368415" y="2064296"/>
          <a:ext cx="1610589" cy="1598049"/>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tblGrid>
              <a:tr h="1598049">
                <a:tc>
                  <a:txBody>
                    <a:bodyPr/>
                    <a:lstStyle/>
                    <a:p>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A8B"/>
                    </a:solidFill>
                  </a:tcPr>
                </a:tc>
                <a:extLst>
                  <a:ext uri="{0D108BD9-81ED-4DB2-BD59-A6C34878D82A}">
                    <a16:rowId xmlns:a16="http://schemas.microsoft.com/office/drawing/2014/main" val="3413567697"/>
                  </a:ext>
                </a:extLst>
              </a:tr>
            </a:tbl>
          </a:graphicData>
        </a:graphic>
      </p:graphicFrame>
      <p:pic>
        <p:nvPicPr>
          <p:cNvPr id="2" name="Audio 1">
            <a:hlinkClick r:id="" action="ppaction://media"/>
            <a:extLst>
              <a:ext uri="{FF2B5EF4-FFF2-40B4-BE49-F238E27FC236}">
                <a16:creationId xmlns:a16="http://schemas.microsoft.com/office/drawing/2014/main" id="{E1AEBB97-7058-9841-AA18-9942B2D48DB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501872614"/>
      </p:ext>
    </p:extLst>
  </p:cSld>
  <p:clrMapOvr>
    <a:masterClrMapping/>
  </p:clrMapOvr>
  <mc:AlternateContent xmlns:mc="http://schemas.openxmlformats.org/markup-compatibility/2006">
    <mc:Choice xmlns:p14="http://schemas.microsoft.com/office/powerpoint/2010/main" Requires="p14">
      <p:transition spd="slow" p14:dur="2000" advTm="29545"/>
    </mc:Choice>
    <mc:Fallback>
      <p:transition spd="slow" advTm="29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a:xfrm>
            <a:off x="0" y="205979"/>
            <a:ext cx="9144000" cy="857250"/>
          </a:xfrm>
        </p:spPr>
        <p:txBody>
          <a:bodyPr>
            <a:noAutofit/>
          </a:bodyPr>
          <a:lstStyle/>
          <a:p>
            <a:r>
              <a:rPr lang="en-US" sz="2400" dirty="0"/>
              <a:t>This idea is called “max pooling”, and is widely used in CNNs to determine whether features are present in a given region</a:t>
            </a:r>
          </a:p>
        </p:txBody>
      </p:sp>
      <mc:AlternateContent xmlns:mc="http://schemas.openxmlformats.org/markup-compatibility/2006" xmlns:a14="http://schemas.microsoft.com/office/drawing/2010/main">
        <mc:Choice Requires="a14">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nvGraphicFramePr>
            <p:xfrm>
              <a:off x="754912" y="1265273"/>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1</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2</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870896030"/>
                      </a:ext>
                    </a:extLst>
                  </a:tr>
                  <a:tr h="1598049">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3</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A8B"/>
                        </a:solidFill>
                      </a:tcPr>
                    </a:tc>
                    <a:tc>
                      <a:txBody>
                        <a:bodyPr/>
                        <a:lstStyle/>
                        <a:p>
                          <a:pPr/>
                          <a14:m>
                            <m:oMathPara xmlns:m="http://schemas.openxmlformats.org/officeDocument/2006/math">
                              <m:oMathParaPr>
                                <m:jc m:val="centerGroup"/>
                              </m:oMathParaPr>
                              <m:oMath xmlns:m="http://schemas.openxmlformats.org/officeDocument/2006/math">
                                <m:r>
                                  <a:rPr lang="en-US" sz="1800" b="0" i="1" smtClean="0">
                                    <a:solidFill>
                                      <a:schemeClr val="tx1"/>
                                    </a:solidFill>
                                    <a:latin typeface="Cambria Math" panose="02040503050406030204" pitchFamily="18" charset="0"/>
                                  </a:rPr>
                                  <m:t>𝜎</m:t>
                                </m:r>
                                <m:r>
                                  <a:rPr lang="en-US" sz="1800" b="0" i="1" smtClean="0">
                                    <a:solidFill>
                                      <a:schemeClr val="tx1"/>
                                    </a:solidFill>
                                    <a:latin typeface="Cambria Math" panose="02040503050406030204" pitchFamily="18" charset="0"/>
                                  </a:rPr>
                                  <m:t>(</m:t>
                                </m:r>
                                <m:sSubSup>
                                  <m:sSubSupPr>
                                    <m:ctrlPr>
                                      <a:rPr lang="en-US" sz="1800" b="0" i="1" smtClean="0">
                                        <a:solidFill>
                                          <a:schemeClr val="tx1"/>
                                        </a:solidFill>
                                        <a:latin typeface="Cambria Math" panose="02040503050406030204" pitchFamily="18" charset="0"/>
                                      </a:rPr>
                                    </m:ctrlPr>
                                  </m:sSubSupPr>
                                  <m:e>
                                    <m:r>
                                      <a:rPr lang="en-US" sz="1800" b="0" i="1" smtClean="0">
                                        <a:solidFill>
                                          <a:schemeClr val="tx1"/>
                                        </a:solidFill>
                                        <a:latin typeface="Cambria Math" panose="02040503050406030204" pitchFamily="18" charset="0"/>
                                      </a:rPr>
                                      <m:t>𝑥</m:t>
                                    </m:r>
                                  </m:e>
                                  <m:sub>
                                    <m:r>
                                      <a:rPr lang="en-US" sz="1800" b="0" i="1" smtClean="0">
                                        <a:solidFill>
                                          <a:schemeClr val="tx1"/>
                                        </a:solidFill>
                                        <a:latin typeface="Cambria Math" panose="02040503050406030204" pitchFamily="18" charset="0"/>
                                      </a:rPr>
                                      <m:t>𝑖</m:t>
                                    </m:r>
                                  </m:sub>
                                  <m:sup>
                                    <m:r>
                                      <a:rPr lang="en-US" sz="1800" b="0" i="1" smtClean="0">
                                        <a:solidFill>
                                          <a:schemeClr val="tx1"/>
                                        </a:solidFill>
                                        <a:latin typeface="Cambria Math" panose="02040503050406030204" pitchFamily="18" charset="0"/>
                                      </a:rPr>
                                      <m:t>4</m:t>
                                    </m:r>
                                  </m:sup>
                                </m:sSubSup>
                                <m:r>
                                  <a:rPr lang="en-US" sz="1800" i="1">
                                    <a:solidFill>
                                      <a:schemeClr val="tx1"/>
                                    </a:solidFill>
                                    <a:latin typeface="Cambria Math" panose="02040503050406030204" pitchFamily="18" charset="0"/>
                                  </a:rPr>
                                  <m:t>⊙</m:t>
                                </m:r>
                                <m:r>
                                  <a:rPr lang="en-US" sz="1800" b="0" i="1" smtClean="0">
                                    <a:solidFill>
                                      <a:schemeClr val="tx1"/>
                                    </a:solidFill>
                                    <a:latin typeface="Cambria Math" panose="02040503050406030204" pitchFamily="18" charset="0"/>
                                  </a:rPr>
                                  <m:t>𝑏</m:t>
                                </m:r>
                                <m:r>
                                  <a:rPr lang="en-US" sz="1800" b="0" i="1" smtClean="0">
                                    <a:solidFill>
                                      <a:schemeClr val="tx1"/>
                                    </a:solidFill>
                                    <a:latin typeface="Cambria Math" panose="02040503050406030204" pitchFamily="18" charset="0"/>
                                  </a:rPr>
                                  <m:t>)</m:t>
                                </m:r>
                              </m:oMath>
                            </m:oMathPara>
                          </a14:m>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3413567697"/>
                      </a:ext>
                    </a:extLst>
                  </a:tr>
                </a:tbl>
              </a:graphicData>
            </a:graphic>
          </p:graphicFrame>
        </mc:Choice>
        <mc:Fallback xmlns="">
          <p:graphicFrame>
            <p:nvGraphicFramePr>
              <p:cNvPr id="3" name="Table 2">
                <a:extLst>
                  <a:ext uri="{FF2B5EF4-FFF2-40B4-BE49-F238E27FC236}">
                    <a16:creationId xmlns:a16="http://schemas.microsoft.com/office/drawing/2014/main" id="{A3BEC341-C3C8-3B42-8460-4F169129A422}"/>
                  </a:ext>
                </a:extLst>
              </p:cNvPr>
              <p:cNvGraphicFramePr>
                <a:graphicFrameLocks noGrp="1"/>
              </p:cNvGraphicFramePr>
              <p:nvPr/>
            </p:nvGraphicFramePr>
            <p:xfrm>
              <a:off x="754912" y="1265273"/>
              <a:ext cx="3221178" cy="3196098"/>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gridCol w="1610589">
                      <a:extLst>
                        <a:ext uri="{9D8B030D-6E8A-4147-A177-3AD203B41FA5}">
                          <a16:colId xmlns:a16="http://schemas.microsoft.com/office/drawing/2014/main" val="3656186036"/>
                        </a:ext>
                      </a:extLst>
                    </a:gridCol>
                  </a:tblGrid>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5"/>
                          <a:stretch>
                            <a:fillRect l="-781" t="-787" r="-99219" b="-99213"/>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5"/>
                          <a:stretch>
                            <a:fillRect l="-101575" t="-787" b="-99213"/>
                          </a:stretch>
                        </a:blipFill>
                      </a:tcPr>
                    </a:tc>
                    <a:extLst>
                      <a:ext uri="{0D108BD9-81ED-4DB2-BD59-A6C34878D82A}">
                        <a16:rowId xmlns:a16="http://schemas.microsoft.com/office/drawing/2014/main" val="1870896030"/>
                      </a:ext>
                    </a:extLst>
                  </a:tr>
                  <a:tr h="1598049">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5"/>
                          <a:stretch>
                            <a:fillRect l="-781" t="-101587" r="-99219"/>
                          </a:stretch>
                        </a:blipFill>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5"/>
                          <a:stretch>
                            <a:fillRect l="-101575" t="-101587"/>
                          </a:stretch>
                        </a:blipFill>
                      </a:tcPr>
                    </a:tc>
                    <a:extLst>
                      <a:ext uri="{0D108BD9-81ED-4DB2-BD59-A6C34878D82A}">
                        <a16:rowId xmlns:a16="http://schemas.microsoft.com/office/drawing/2014/main" val="3413567697"/>
                      </a:ext>
                    </a:extLst>
                  </a:tr>
                </a:tbl>
              </a:graphicData>
            </a:graphic>
          </p:graphicFrame>
        </mc:Fallback>
      </mc:AlternateContent>
      <p:pic>
        <p:nvPicPr>
          <p:cNvPr id="13" name="Picture 12">
            <a:extLst>
              <a:ext uri="{FF2B5EF4-FFF2-40B4-BE49-F238E27FC236}">
                <a16:creationId xmlns:a16="http://schemas.microsoft.com/office/drawing/2014/main" id="{3A418F20-239D-AA47-BAC0-623DF21E6B18}"/>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l="75922" t="32329" b="32379"/>
          <a:stretch/>
        </p:blipFill>
        <p:spPr>
          <a:xfrm>
            <a:off x="0" y="2220052"/>
            <a:ext cx="877730" cy="1286541"/>
          </a:xfrm>
          <a:prstGeom prst="rect">
            <a:avLst/>
          </a:prstGeom>
        </p:spPr>
      </p:pic>
      <p:sp>
        <p:nvSpPr>
          <p:cNvPr id="4" name="Right Arrow 3">
            <a:extLst>
              <a:ext uri="{FF2B5EF4-FFF2-40B4-BE49-F238E27FC236}">
                <a16:creationId xmlns:a16="http://schemas.microsoft.com/office/drawing/2014/main" id="{F1CC5204-F9E8-7C47-B16C-085CE553EC62}"/>
              </a:ext>
            </a:extLst>
          </p:cNvPr>
          <p:cNvSpPr/>
          <p:nvPr/>
        </p:nvSpPr>
        <p:spPr>
          <a:xfrm>
            <a:off x="4572000" y="2486402"/>
            <a:ext cx="1190847" cy="753835"/>
          </a:xfrm>
          <a:prstGeom prst="rightArrow">
            <a:avLst>
              <a:gd name="adj1" fmla="val 50000"/>
              <a:gd name="adj2" fmla="val 39679"/>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MAX</a:t>
            </a:r>
          </a:p>
        </p:txBody>
      </p:sp>
      <p:graphicFrame>
        <p:nvGraphicFramePr>
          <p:cNvPr id="16" name="Table 15">
            <a:extLst>
              <a:ext uri="{FF2B5EF4-FFF2-40B4-BE49-F238E27FC236}">
                <a16:creationId xmlns:a16="http://schemas.microsoft.com/office/drawing/2014/main" id="{7C7B4ACC-336E-BF4A-94AA-6D805E36117B}"/>
              </a:ext>
            </a:extLst>
          </p:cNvPr>
          <p:cNvGraphicFramePr>
            <a:graphicFrameLocks noGrp="1"/>
          </p:cNvGraphicFramePr>
          <p:nvPr/>
        </p:nvGraphicFramePr>
        <p:xfrm>
          <a:off x="6368415" y="2064296"/>
          <a:ext cx="1610589" cy="1598049"/>
        </p:xfrm>
        <a:graphic>
          <a:graphicData uri="http://schemas.openxmlformats.org/drawingml/2006/table">
            <a:tbl>
              <a:tblPr firstRow="1" bandRow="1">
                <a:tableStyleId>{5C22544A-7EE6-4342-B048-85BDC9FD1C3A}</a:tableStyleId>
              </a:tblPr>
              <a:tblGrid>
                <a:gridCol w="1610589">
                  <a:extLst>
                    <a:ext uri="{9D8B030D-6E8A-4147-A177-3AD203B41FA5}">
                      <a16:colId xmlns:a16="http://schemas.microsoft.com/office/drawing/2014/main" val="4263881291"/>
                    </a:ext>
                  </a:extLst>
                </a:gridCol>
              </a:tblGrid>
              <a:tr h="1598049">
                <a:tc>
                  <a:txBody>
                    <a:bodyPr/>
                    <a:lstStyle/>
                    <a:p>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A8B"/>
                    </a:solidFill>
                  </a:tcPr>
                </a:tc>
                <a:extLst>
                  <a:ext uri="{0D108BD9-81ED-4DB2-BD59-A6C34878D82A}">
                    <a16:rowId xmlns:a16="http://schemas.microsoft.com/office/drawing/2014/main" val="3413567697"/>
                  </a:ext>
                </a:extLst>
              </a:tr>
            </a:tbl>
          </a:graphicData>
        </a:graphic>
      </p:graphicFrame>
      <p:pic>
        <p:nvPicPr>
          <p:cNvPr id="2" name="Audio 1">
            <a:hlinkClick r:id="" action="ppaction://media"/>
            <a:extLst>
              <a:ext uri="{FF2B5EF4-FFF2-40B4-BE49-F238E27FC236}">
                <a16:creationId xmlns:a16="http://schemas.microsoft.com/office/drawing/2014/main" id="{B4E8D9EE-B542-1C4E-A80E-61890D0E7E1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469643028"/>
      </p:ext>
    </p:extLst>
  </p:cSld>
  <p:clrMapOvr>
    <a:masterClrMapping/>
  </p:clrMapOvr>
  <mc:AlternateContent xmlns:mc="http://schemas.openxmlformats.org/markup-compatibility/2006">
    <mc:Choice xmlns:p14="http://schemas.microsoft.com/office/powerpoint/2010/main" Requires="p14">
      <p:transition spd="slow" p14:dur="2000" advTm="14710"/>
    </mc:Choice>
    <mc:Fallback>
      <p:transition spd="slow" advTm="147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53137" y="8203"/>
            <a:ext cx="3629455" cy="392415"/>
          </a:xfrm>
          <a:prstGeom prst="rect">
            <a:avLst/>
          </a:prstGeom>
          <a:noFill/>
        </p:spPr>
        <p:txBody>
          <a:bodyPr wrap="none" rtlCol="0">
            <a:spAutoFit/>
          </a:bodyPr>
          <a:lstStyle/>
          <a:p>
            <a:r>
              <a:rPr lang="en-US" sz="1950" b="1" dirty="0"/>
              <a:t>Deep Learning for Image Analysis</a:t>
            </a:r>
          </a:p>
        </p:txBody>
      </p:sp>
      <p:pic>
        <p:nvPicPr>
          <p:cNvPr id="1026" name="Picture 2" descr="Related image">
            <a:extLst>
              <a:ext uri="{FF2B5EF4-FFF2-40B4-BE49-F238E27FC236}">
                <a16:creationId xmlns:a16="http://schemas.microsoft.com/office/drawing/2014/main" id="{90457FF6-7E74-40CF-9A31-73CBBC07A554}"/>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1182459" y="1610789"/>
            <a:ext cx="2986088" cy="25431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iabetic Retinopathy (Proliferative)">
            <a:extLst>
              <a:ext uri="{FF2B5EF4-FFF2-40B4-BE49-F238E27FC236}">
                <a16:creationId xmlns:a16="http://schemas.microsoft.com/office/drawing/2014/main" id="{01F35899-D167-4192-9E7B-3C2DCE7D05B1}"/>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4429125" y="2428875"/>
            <a:ext cx="285750" cy="2857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lated image">
            <a:extLst>
              <a:ext uri="{FF2B5EF4-FFF2-40B4-BE49-F238E27FC236}">
                <a16:creationId xmlns:a16="http://schemas.microsoft.com/office/drawing/2014/main" id="{FE5CD54A-9B72-47BE-95E1-304A9F536A4C}"/>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4991128" y="1628354"/>
            <a:ext cx="3200804" cy="2508045"/>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43">
            <a:extLst>
              <a:ext uri="{FF2B5EF4-FFF2-40B4-BE49-F238E27FC236}">
                <a16:creationId xmlns:a16="http://schemas.microsoft.com/office/drawing/2014/main" id="{67BF7424-6EE6-4262-B04A-C599C492DA0A}"/>
              </a:ext>
            </a:extLst>
          </p:cNvPr>
          <p:cNvSpPr txBox="1"/>
          <p:nvPr/>
        </p:nvSpPr>
        <p:spPr>
          <a:xfrm>
            <a:off x="1960582" y="4239858"/>
            <a:ext cx="1686261" cy="369332"/>
          </a:xfrm>
          <a:prstGeom prst="rect">
            <a:avLst/>
          </a:prstGeom>
          <a:noFill/>
        </p:spPr>
        <p:txBody>
          <a:bodyPr wrap="square" rtlCol="0">
            <a:spAutoFit/>
          </a:bodyPr>
          <a:lstStyle/>
          <a:p>
            <a:r>
              <a:rPr lang="en-US" dirty="0"/>
              <a:t>Healthy Retina</a:t>
            </a:r>
          </a:p>
        </p:txBody>
      </p:sp>
      <p:sp>
        <p:nvSpPr>
          <p:cNvPr id="211" name="TextBox 210">
            <a:extLst>
              <a:ext uri="{FF2B5EF4-FFF2-40B4-BE49-F238E27FC236}">
                <a16:creationId xmlns:a16="http://schemas.microsoft.com/office/drawing/2014/main" id="{69F6EC73-00BB-4611-AF9D-1EDF6F2142B2}"/>
              </a:ext>
            </a:extLst>
          </p:cNvPr>
          <p:cNvSpPr txBox="1"/>
          <p:nvPr/>
        </p:nvSpPr>
        <p:spPr>
          <a:xfrm>
            <a:off x="5727247" y="4243892"/>
            <a:ext cx="1842310" cy="369332"/>
          </a:xfrm>
          <a:prstGeom prst="rect">
            <a:avLst/>
          </a:prstGeom>
          <a:noFill/>
        </p:spPr>
        <p:txBody>
          <a:bodyPr wrap="square" rtlCol="0">
            <a:spAutoFit/>
          </a:bodyPr>
          <a:lstStyle/>
          <a:p>
            <a:r>
              <a:rPr lang="en-US" dirty="0"/>
              <a:t>Unhealthy Retina</a:t>
            </a:r>
          </a:p>
        </p:txBody>
      </p:sp>
      <p:sp>
        <p:nvSpPr>
          <p:cNvPr id="212" name="TextBox 211">
            <a:extLst>
              <a:ext uri="{FF2B5EF4-FFF2-40B4-BE49-F238E27FC236}">
                <a16:creationId xmlns:a16="http://schemas.microsoft.com/office/drawing/2014/main" id="{B135A3FB-B320-4003-A6BA-0218B5A21FB2}"/>
              </a:ext>
            </a:extLst>
          </p:cNvPr>
          <p:cNvSpPr txBox="1"/>
          <p:nvPr/>
        </p:nvSpPr>
        <p:spPr>
          <a:xfrm>
            <a:off x="3179123" y="485028"/>
            <a:ext cx="3336123" cy="646331"/>
          </a:xfrm>
          <a:prstGeom prst="rect">
            <a:avLst/>
          </a:prstGeom>
          <a:noFill/>
        </p:spPr>
        <p:txBody>
          <a:bodyPr wrap="square" rtlCol="0">
            <a:spAutoFit/>
          </a:bodyPr>
          <a:lstStyle/>
          <a:p>
            <a:r>
              <a:rPr lang="en-US" dirty="0"/>
              <a:t>Diabetic Retinopathy Classification</a:t>
            </a:r>
          </a:p>
        </p:txBody>
      </p:sp>
      <p:pic>
        <p:nvPicPr>
          <p:cNvPr id="2" name="Audio 1">
            <a:hlinkClick r:id="" action="ppaction://media"/>
            <a:extLst>
              <a:ext uri="{FF2B5EF4-FFF2-40B4-BE49-F238E27FC236}">
                <a16:creationId xmlns:a16="http://schemas.microsoft.com/office/drawing/2014/main" id="{71E49C37-FB5C-6647-AA24-AAB7B1686FF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896143113"/>
      </p:ext>
    </p:extLst>
  </p:cSld>
  <p:clrMapOvr>
    <a:masterClrMapping/>
  </p:clrMapOvr>
  <mc:AlternateContent xmlns:mc="http://schemas.openxmlformats.org/markup-compatibility/2006">
    <mc:Choice xmlns:p14="http://schemas.microsoft.com/office/powerpoint/2010/main" Requires="p14">
      <p:transition spd="slow" p14:dur="2000" advTm="9407"/>
    </mc:Choice>
    <mc:Fallback>
      <p:transition spd="slow" advTm="9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53137" y="8203"/>
            <a:ext cx="3629455" cy="392415"/>
          </a:xfrm>
          <a:prstGeom prst="rect">
            <a:avLst/>
          </a:prstGeom>
          <a:noFill/>
        </p:spPr>
        <p:txBody>
          <a:bodyPr wrap="none" rtlCol="0">
            <a:spAutoFit/>
          </a:bodyPr>
          <a:lstStyle/>
          <a:p>
            <a:r>
              <a:rPr lang="en-US" sz="1950" b="1" dirty="0"/>
              <a:t>Deep Learning for Image Analysis</a:t>
            </a:r>
          </a:p>
        </p:txBody>
      </p:sp>
      <p:pic>
        <p:nvPicPr>
          <p:cNvPr id="1026" name="Picture 2" descr="Related image">
            <a:extLst>
              <a:ext uri="{FF2B5EF4-FFF2-40B4-BE49-F238E27FC236}">
                <a16:creationId xmlns:a16="http://schemas.microsoft.com/office/drawing/2014/main" id="{90457FF6-7E74-40CF-9A31-73CBBC07A554}"/>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1182459" y="1610789"/>
            <a:ext cx="2986088" cy="25431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iabetic Retinopathy (Proliferative)">
            <a:extLst>
              <a:ext uri="{FF2B5EF4-FFF2-40B4-BE49-F238E27FC236}">
                <a16:creationId xmlns:a16="http://schemas.microsoft.com/office/drawing/2014/main" id="{01F35899-D167-4192-9E7B-3C2DCE7D05B1}"/>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4429125" y="2428875"/>
            <a:ext cx="285750" cy="2857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lated image">
            <a:extLst>
              <a:ext uri="{FF2B5EF4-FFF2-40B4-BE49-F238E27FC236}">
                <a16:creationId xmlns:a16="http://schemas.microsoft.com/office/drawing/2014/main" id="{FE5CD54A-9B72-47BE-95E1-304A9F536A4C}"/>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4991128" y="1628354"/>
            <a:ext cx="3200804" cy="2508045"/>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43">
            <a:extLst>
              <a:ext uri="{FF2B5EF4-FFF2-40B4-BE49-F238E27FC236}">
                <a16:creationId xmlns:a16="http://schemas.microsoft.com/office/drawing/2014/main" id="{67BF7424-6EE6-4262-B04A-C599C492DA0A}"/>
              </a:ext>
            </a:extLst>
          </p:cNvPr>
          <p:cNvSpPr txBox="1"/>
          <p:nvPr/>
        </p:nvSpPr>
        <p:spPr>
          <a:xfrm>
            <a:off x="1960582" y="4239858"/>
            <a:ext cx="1686261" cy="369332"/>
          </a:xfrm>
          <a:prstGeom prst="rect">
            <a:avLst/>
          </a:prstGeom>
          <a:noFill/>
        </p:spPr>
        <p:txBody>
          <a:bodyPr wrap="square" rtlCol="0">
            <a:spAutoFit/>
          </a:bodyPr>
          <a:lstStyle/>
          <a:p>
            <a:r>
              <a:rPr lang="en-US" dirty="0"/>
              <a:t>Healthy Retina</a:t>
            </a:r>
          </a:p>
        </p:txBody>
      </p:sp>
      <p:sp>
        <p:nvSpPr>
          <p:cNvPr id="211" name="TextBox 210">
            <a:extLst>
              <a:ext uri="{FF2B5EF4-FFF2-40B4-BE49-F238E27FC236}">
                <a16:creationId xmlns:a16="http://schemas.microsoft.com/office/drawing/2014/main" id="{69F6EC73-00BB-4611-AF9D-1EDF6F2142B2}"/>
              </a:ext>
            </a:extLst>
          </p:cNvPr>
          <p:cNvSpPr txBox="1"/>
          <p:nvPr/>
        </p:nvSpPr>
        <p:spPr>
          <a:xfrm>
            <a:off x="5727247" y="4243892"/>
            <a:ext cx="1842310" cy="369332"/>
          </a:xfrm>
          <a:prstGeom prst="rect">
            <a:avLst/>
          </a:prstGeom>
          <a:noFill/>
        </p:spPr>
        <p:txBody>
          <a:bodyPr wrap="square" rtlCol="0">
            <a:spAutoFit/>
          </a:bodyPr>
          <a:lstStyle/>
          <a:p>
            <a:r>
              <a:rPr lang="en-US" dirty="0"/>
              <a:t>Unhealthy Retina</a:t>
            </a:r>
          </a:p>
        </p:txBody>
      </p:sp>
      <p:sp>
        <p:nvSpPr>
          <p:cNvPr id="212" name="TextBox 211">
            <a:extLst>
              <a:ext uri="{FF2B5EF4-FFF2-40B4-BE49-F238E27FC236}">
                <a16:creationId xmlns:a16="http://schemas.microsoft.com/office/drawing/2014/main" id="{B135A3FB-B320-4003-A6BA-0218B5A21FB2}"/>
              </a:ext>
            </a:extLst>
          </p:cNvPr>
          <p:cNvSpPr txBox="1"/>
          <p:nvPr/>
        </p:nvSpPr>
        <p:spPr>
          <a:xfrm>
            <a:off x="3179123" y="485028"/>
            <a:ext cx="3336123" cy="646331"/>
          </a:xfrm>
          <a:prstGeom prst="rect">
            <a:avLst/>
          </a:prstGeom>
          <a:noFill/>
        </p:spPr>
        <p:txBody>
          <a:bodyPr wrap="square" rtlCol="0">
            <a:spAutoFit/>
          </a:bodyPr>
          <a:lstStyle/>
          <a:p>
            <a:r>
              <a:rPr lang="en-US" dirty="0"/>
              <a:t>Diabetic Retinopathy Classification</a:t>
            </a:r>
          </a:p>
        </p:txBody>
      </p:sp>
      <p:pic>
        <p:nvPicPr>
          <p:cNvPr id="3" name="Audio 2">
            <a:hlinkClick r:id="" action="ppaction://media"/>
            <a:extLst>
              <a:ext uri="{FF2B5EF4-FFF2-40B4-BE49-F238E27FC236}">
                <a16:creationId xmlns:a16="http://schemas.microsoft.com/office/drawing/2014/main" id="{C7C4171D-1097-F94C-8C26-5D610F6781D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117713583"/>
      </p:ext>
    </p:extLst>
  </p:cSld>
  <p:clrMapOvr>
    <a:masterClrMapping/>
  </p:clrMapOvr>
  <mc:AlternateContent xmlns:mc="http://schemas.openxmlformats.org/markup-compatibility/2006">
    <mc:Choice xmlns:p14="http://schemas.microsoft.com/office/powerpoint/2010/main" Requires="p14">
      <p:transition spd="slow" p14:dur="2000" advTm="34568"/>
    </mc:Choice>
    <mc:Fallback>
      <p:transition spd="slow" advTm="34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6DB2A77-52B7-4006-8AAB-C67F9818ED12}"/>
              </a:ext>
            </a:extLst>
          </p:cNvPr>
          <p:cNvSpPr txBox="1"/>
          <p:nvPr/>
        </p:nvSpPr>
        <p:spPr>
          <a:xfrm>
            <a:off x="2037230" y="100852"/>
            <a:ext cx="4865146" cy="415498"/>
          </a:xfrm>
          <a:prstGeom prst="rect">
            <a:avLst/>
          </a:prstGeom>
          <a:noFill/>
        </p:spPr>
        <p:txBody>
          <a:bodyPr wrap="square" rtlCol="0">
            <a:spAutoFit/>
          </a:bodyPr>
          <a:lstStyle/>
          <a:p>
            <a:r>
              <a:rPr lang="en-US" sz="2100" dirty="0"/>
              <a:t>Convolutional Filters Are Feature Detectors</a:t>
            </a:r>
          </a:p>
        </p:txBody>
      </p:sp>
      <p:pic>
        <p:nvPicPr>
          <p:cNvPr id="8" name="shape_demo_2x">
            <a:hlinkClick r:id="" action="ppaction://media"/>
            <a:extLst>
              <a:ext uri="{FF2B5EF4-FFF2-40B4-BE49-F238E27FC236}">
                <a16:creationId xmlns:a16="http://schemas.microsoft.com/office/drawing/2014/main" id="{8767BB89-5CAA-4B94-9BF1-DD34C3AD373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7"/>
          <a:srcRect t="12453" b="12338"/>
          <a:stretch/>
        </p:blipFill>
        <p:spPr>
          <a:xfrm>
            <a:off x="1771230" y="1125070"/>
            <a:ext cx="5634038" cy="3177989"/>
          </a:xfrm>
          <a:prstGeom prst="rect">
            <a:avLst/>
          </a:prstGeom>
        </p:spPr>
      </p:pic>
      <p:pic>
        <p:nvPicPr>
          <p:cNvPr id="3" name="Audio 2">
            <a:hlinkClick r:id="" action="ppaction://media"/>
            <a:extLst>
              <a:ext uri="{FF2B5EF4-FFF2-40B4-BE49-F238E27FC236}">
                <a16:creationId xmlns:a16="http://schemas.microsoft.com/office/drawing/2014/main" id="{3FFB9404-D7E1-B244-9D1F-EB5DE5CE2C86}"/>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457712263"/>
      </p:ext>
    </p:extLst>
  </p:cSld>
  <p:clrMapOvr>
    <a:masterClrMapping/>
  </p:clrMapOvr>
  <mc:AlternateContent xmlns:mc="http://schemas.openxmlformats.org/markup-compatibility/2006">
    <mc:Choice xmlns:p14="http://schemas.microsoft.com/office/powerpoint/2010/main" Requires="p14">
      <p:transition spd="slow" p14:dur="2000" advTm="81650"/>
    </mc:Choice>
    <mc:Fallback>
      <p:transition spd="slow" advTm="81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par>
                                <p:cTn id="7" presetID="1" presetClass="mediacall" presetSubtype="0" fill="hold" nodeType="withEffect">
                                  <p:stCondLst>
                                    <p:cond delay="0"/>
                                  </p:stCondLst>
                                  <p:childTnLst>
                                    <p:cmd type="call" cmd="playFrom(0.0)">
                                      <p:cBhvr>
                                        <p:cTn id="8" dur="80085"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8"/>
                </p:tgtEl>
              </p:cMediaNode>
            </p:video>
            <p:audio isNarration="1">
              <p:cMediaNode vol="80000" showWhenStopped="0">
                <p:cTn id="10"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14" objId="8"/>
        <p14:stopEvt time="80412" objId="8"/>
      </p14:showEvtLst>
    </p:ext>
  </p:extLs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1B1E9D-6152-D04C-B700-A943735192B3}"/>
              </a:ext>
            </a:extLst>
          </p:cNvPr>
          <p:cNvSpPr>
            <a:spLocks noGrp="1"/>
          </p:cNvSpPr>
          <p:nvPr>
            <p:ph idx="1"/>
          </p:nvPr>
        </p:nvSpPr>
        <p:spPr>
          <a:xfrm>
            <a:off x="457200" y="372140"/>
            <a:ext cx="8229600" cy="4222483"/>
          </a:xfrm>
        </p:spPr>
        <p:txBody>
          <a:bodyPr/>
          <a:lstStyle/>
          <a:p>
            <a:r>
              <a:rPr lang="en-US" dirty="0"/>
              <a:t>Now we know how to identify a “1” or a “0” anywhere in an image.</a:t>
            </a:r>
          </a:p>
          <a:p>
            <a:endParaRPr lang="en-US" dirty="0"/>
          </a:p>
          <a:p>
            <a:r>
              <a:rPr lang="en-US" dirty="0"/>
              <a:t>What if we want to identify a “10”?</a:t>
            </a:r>
          </a:p>
          <a:p>
            <a:endParaRPr lang="en-US" dirty="0"/>
          </a:p>
          <a:p>
            <a:r>
              <a:rPr lang="en-US" dirty="0"/>
              <a:t>Option 1: Design a new filter for “10”</a:t>
            </a:r>
          </a:p>
          <a:p>
            <a:r>
              <a:rPr lang="en-US" dirty="0"/>
              <a:t>Option 2: Utilize our “1” and “0” filters…</a:t>
            </a:r>
          </a:p>
        </p:txBody>
      </p:sp>
      <p:pic>
        <p:nvPicPr>
          <p:cNvPr id="2" name="Audio 1">
            <a:hlinkClick r:id="" action="ppaction://media"/>
            <a:extLst>
              <a:ext uri="{FF2B5EF4-FFF2-40B4-BE49-F238E27FC236}">
                <a16:creationId xmlns:a16="http://schemas.microsoft.com/office/drawing/2014/main" id="{4636BE1D-C065-CD4B-BE5F-AF0B49EA96E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46339215"/>
      </p:ext>
    </p:extLst>
  </p:cSld>
  <p:clrMapOvr>
    <a:masterClrMapping/>
  </p:clrMapOvr>
  <mc:AlternateContent xmlns:mc="http://schemas.openxmlformats.org/markup-compatibility/2006">
    <mc:Choice xmlns:p14="http://schemas.microsoft.com/office/powerpoint/2010/main" Requires="p14">
      <p:transition spd="slow" p14:dur="2000" advTm="40259"/>
    </mc:Choice>
    <mc:Fallback>
      <p:transition spd="slow" advTm="402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B6A39D0-5110-C842-A735-D77B6FE6D93C}"/>
              </a:ext>
            </a:extLst>
          </p:cNvPr>
          <p:cNvSpPr/>
          <p:nvPr/>
        </p:nvSpPr>
        <p:spPr>
          <a:xfrm>
            <a:off x="404038" y="753514"/>
            <a:ext cx="3444948" cy="345697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BE1F231-9A16-D64C-8397-ED0980B7B72E}"/>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188783" y="713976"/>
            <a:ext cx="1016158" cy="1016158"/>
          </a:xfrm>
          <a:prstGeom prst="rect">
            <a:avLst/>
          </a:prstGeom>
        </p:spPr>
      </p:pic>
      <p:pic>
        <p:nvPicPr>
          <p:cNvPr id="5" name="Picture 4">
            <a:extLst>
              <a:ext uri="{FF2B5EF4-FFF2-40B4-BE49-F238E27FC236}">
                <a16:creationId xmlns:a16="http://schemas.microsoft.com/office/drawing/2014/main" id="{992D98BC-D396-F643-B3BC-1204ACA008D6}"/>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1999718" y="677763"/>
            <a:ext cx="1052371" cy="1052371"/>
          </a:xfrm>
          <a:prstGeom prst="rect">
            <a:avLst/>
          </a:prstGeom>
        </p:spPr>
      </p:pic>
      <p:graphicFrame>
        <p:nvGraphicFramePr>
          <p:cNvPr id="9" name="Table 8">
            <a:extLst>
              <a:ext uri="{FF2B5EF4-FFF2-40B4-BE49-F238E27FC236}">
                <a16:creationId xmlns:a16="http://schemas.microsoft.com/office/drawing/2014/main" id="{8AFB4546-28FF-4145-A18C-C52B2B0171DF}"/>
              </a:ext>
            </a:extLst>
          </p:cNvPr>
          <p:cNvGraphicFramePr>
            <a:graphicFrameLocks noGrp="1"/>
          </p:cNvGraphicFramePr>
          <p:nvPr>
            <p:extLst>
              <p:ext uri="{D42A27DB-BD31-4B8C-83A1-F6EECF244321}">
                <p14:modId xmlns:p14="http://schemas.microsoft.com/office/powerpoint/2010/main" val="1546856886"/>
              </p:ext>
            </p:extLst>
          </p:nvPr>
        </p:nvGraphicFramePr>
        <p:xfrm>
          <a:off x="4417572" y="1565929"/>
          <a:ext cx="1825964" cy="1832148"/>
        </p:xfrm>
        <a:graphic>
          <a:graphicData uri="http://schemas.openxmlformats.org/drawingml/2006/table">
            <a:tbl>
              <a:tblPr firstRow="1" bandRow="1">
                <a:tableStyleId>{5C22544A-7EE6-4342-B048-85BDC9FD1C3A}</a:tableStyleId>
              </a:tblPr>
              <a:tblGrid>
                <a:gridCol w="456491">
                  <a:extLst>
                    <a:ext uri="{9D8B030D-6E8A-4147-A177-3AD203B41FA5}">
                      <a16:colId xmlns:a16="http://schemas.microsoft.com/office/drawing/2014/main" val="2829071467"/>
                    </a:ext>
                  </a:extLst>
                </a:gridCol>
                <a:gridCol w="456491">
                  <a:extLst>
                    <a:ext uri="{9D8B030D-6E8A-4147-A177-3AD203B41FA5}">
                      <a16:colId xmlns:a16="http://schemas.microsoft.com/office/drawing/2014/main" val="3402584636"/>
                    </a:ext>
                  </a:extLst>
                </a:gridCol>
                <a:gridCol w="456491">
                  <a:extLst>
                    <a:ext uri="{9D8B030D-6E8A-4147-A177-3AD203B41FA5}">
                      <a16:colId xmlns:a16="http://schemas.microsoft.com/office/drawing/2014/main" val="1708428139"/>
                    </a:ext>
                  </a:extLst>
                </a:gridCol>
                <a:gridCol w="456491">
                  <a:extLst>
                    <a:ext uri="{9D8B030D-6E8A-4147-A177-3AD203B41FA5}">
                      <a16:colId xmlns:a16="http://schemas.microsoft.com/office/drawing/2014/main" val="3314085828"/>
                    </a:ext>
                  </a:extLst>
                </a:gridCol>
              </a:tblGrid>
              <a:tr h="458037">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A8B"/>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extLst>
                  <a:ext uri="{0D108BD9-81ED-4DB2-BD59-A6C34878D82A}">
                    <a16:rowId xmlns:a16="http://schemas.microsoft.com/office/drawing/2014/main" val="2919156650"/>
                  </a:ext>
                </a:extLst>
              </a:tr>
              <a:tr h="458037">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extLst>
                  <a:ext uri="{0D108BD9-81ED-4DB2-BD59-A6C34878D82A}">
                    <a16:rowId xmlns:a16="http://schemas.microsoft.com/office/drawing/2014/main" val="2477108087"/>
                  </a:ext>
                </a:extLst>
              </a:tr>
              <a:tr h="458037">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extLst>
                  <a:ext uri="{0D108BD9-81ED-4DB2-BD59-A6C34878D82A}">
                    <a16:rowId xmlns:a16="http://schemas.microsoft.com/office/drawing/2014/main" val="2556171125"/>
                  </a:ext>
                </a:extLst>
              </a:tr>
              <a:tr h="458037">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extLst>
                  <a:ext uri="{0D108BD9-81ED-4DB2-BD59-A6C34878D82A}">
                    <a16:rowId xmlns:a16="http://schemas.microsoft.com/office/drawing/2014/main" val="4145538060"/>
                  </a:ext>
                </a:extLst>
              </a:tr>
            </a:tbl>
          </a:graphicData>
        </a:graphic>
      </p:graphicFrame>
      <p:graphicFrame>
        <p:nvGraphicFramePr>
          <p:cNvPr id="10" name="Table 9">
            <a:extLst>
              <a:ext uri="{FF2B5EF4-FFF2-40B4-BE49-F238E27FC236}">
                <a16:creationId xmlns:a16="http://schemas.microsoft.com/office/drawing/2014/main" id="{48F93DAB-B944-3548-A352-A071FA701581}"/>
              </a:ext>
            </a:extLst>
          </p:cNvPr>
          <p:cNvGraphicFramePr>
            <a:graphicFrameLocks noGrp="1"/>
          </p:cNvGraphicFramePr>
          <p:nvPr>
            <p:extLst>
              <p:ext uri="{D42A27DB-BD31-4B8C-83A1-F6EECF244321}">
                <p14:modId xmlns:p14="http://schemas.microsoft.com/office/powerpoint/2010/main" val="3457420330"/>
              </p:ext>
            </p:extLst>
          </p:nvPr>
        </p:nvGraphicFramePr>
        <p:xfrm>
          <a:off x="6812122" y="1565929"/>
          <a:ext cx="1825964" cy="1832148"/>
        </p:xfrm>
        <a:graphic>
          <a:graphicData uri="http://schemas.openxmlformats.org/drawingml/2006/table">
            <a:tbl>
              <a:tblPr firstRow="1" bandRow="1">
                <a:tableStyleId>{5C22544A-7EE6-4342-B048-85BDC9FD1C3A}</a:tableStyleId>
              </a:tblPr>
              <a:tblGrid>
                <a:gridCol w="456491">
                  <a:extLst>
                    <a:ext uri="{9D8B030D-6E8A-4147-A177-3AD203B41FA5}">
                      <a16:colId xmlns:a16="http://schemas.microsoft.com/office/drawing/2014/main" val="2829071467"/>
                    </a:ext>
                  </a:extLst>
                </a:gridCol>
                <a:gridCol w="456491">
                  <a:extLst>
                    <a:ext uri="{9D8B030D-6E8A-4147-A177-3AD203B41FA5}">
                      <a16:colId xmlns:a16="http://schemas.microsoft.com/office/drawing/2014/main" val="3402584636"/>
                    </a:ext>
                  </a:extLst>
                </a:gridCol>
                <a:gridCol w="456491">
                  <a:extLst>
                    <a:ext uri="{9D8B030D-6E8A-4147-A177-3AD203B41FA5}">
                      <a16:colId xmlns:a16="http://schemas.microsoft.com/office/drawing/2014/main" val="1708428139"/>
                    </a:ext>
                  </a:extLst>
                </a:gridCol>
                <a:gridCol w="456491">
                  <a:extLst>
                    <a:ext uri="{9D8B030D-6E8A-4147-A177-3AD203B41FA5}">
                      <a16:colId xmlns:a16="http://schemas.microsoft.com/office/drawing/2014/main" val="3314085828"/>
                    </a:ext>
                  </a:extLst>
                </a:gridCol>
              </a:tblGrid>
              <a:tr h="458037">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8A8B"/>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extLst>
                  <a:ext uri="{0D108BD9-81ED-4DB2-BD59-A6C34878D82A}">
                    <a16:rowId xmlns:a16="http://schemas.microsoft.com/office/drawing/2014/main" val="2919156650"/>
                  </a:ext>
                </a:extLst>
              </a:tr>
              <a:tr h="458037">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extLst>
                  <a:ext uri="{0D108BD9-81ED-4DB2-BD59-A6C34878D82A}">
                    <a16:rowId xmlns:a16="http://schemas.microsoft.com/office/drawing/2014/main" val="2477108087"/>
                  </a:ext>
                </a:extLst>
              </a:tr>
              <a:tr h="458037">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extLst>
                  <a:ext uri="{0D108BD9-81ED-4DB2-BD59-A6C34878D82A}">
                    <a16:rowId xmlns:a16="http://schemas.microsoft.com/office/drawing/2014/main" val="2556171125"/>
                  </a:ext>
                </a:extLst>
              </a:tr>
              <a:tr h="458037">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tc>
                  <a:txBody>
                    <a:bodyPr/>
                    <a:lstStyle/>
                    <a:p>
                      <a:pPr algn="ctr"/>
                      <a:endParaRPr lang="en-US" b="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8A8BFF"/>
                    </a:solidFill>
                  </a:tcPr>
                </a:tc>
                <a:extLst>
                  <a:ext uri="{0D108BD9-81ED-4DB2-BD59-A6C34878D82A}">
                    <a16:rowId xmlns:a16="http://schemas.microsoft.com/office/drawing/2014/main" val="4145538060"/>
                  </a:ext>
                </a:extLst>
              </a:tr>
            </a:tbl>
          </a:graphicData>
        </a:graphic>
      </p:graphicFrame>
      <p:sp>
        <p:nvSpPr>
          <p:cNvPr id="11" name="TextBox 10">
            <a:extLst>
              <a:ext uri="{FF2B5EF4-FFF2-40B4-BE49-F238E27FC236}">
                <a16:creationId xmlns:a16="http://schemas.microsoft.com/office/drawing/2014/main" id="{9938E948-3991-E442-B0C3-D02F7E15D023}"/>
              </a:ext>
            </a:extLst>
          </p:cNvPr>
          <p:cNvSpPr txBox="1"/>
          <p:nvPr/>
        </p:nvSpPr>
        <p:spPr>
          <a:xfrm>
            <a:off x="4486861" y="3615070"/>
            <a:ext cx="1687385" cy="369332"/>
          </a:xfrm>
          <a:prstGeom prst="rect">
            <a:avLst/>
          </a:prstGeom>
          <a:noFill/>
        </p:spPr>
        <p:txBody>
          <a:bodyPr wrap="none" rtlCol="0">
            <a:spAutoFit/>
          </a:bodyPr>
          <a:lstStyle/>
          <a:p>
            <a:r>
              <a:rPr lang="en-US" dirty="0"/>
              <a:t>“1” filter output</a:t>
            </a:r>
          </a:p>
        </p:txBody>
      </p:sp>
      <p:sp>
        <p:nvSpPr>
          <p:cNvPr id="12" name="TextBox 11">
            <a:extLst>
              <a:ext uri="{FF2B5EF4-FFF2-40B4-BE49-F238E27FC236}">
                <a16:creationId xmlns:a16="http://schemas.microsoft.com/office/drawing/2014/main" id="{BBAED829-EDF1-F148-8606-B19049D08F3B}"/>
              </a:ext>
            </a:extLst>
          </p:cNvPr>
          <p:cNvSpPr txBox="1"/>
          <p:nvPr/>
        </p:nvSpPr>
        <p:spPr>
          <a:xfrm>
            <a:off x="6881411" y="3615070"/>
            <a:ext cx="1687385" cy="369332"/>
          </a:xfrm>
          <a:prstGeom prst="rect">
            <a:avLst/>
          </a:prstGeom>
          <a:noFill/>
        </p:spPr>
        <p:txBody>
          <a:bodyPr wrap="none" rtlCol="0">
            <a:spAutoFit/>
          </a:bodyPr>
          <a:lstStyle/>
          <a:p>
            <a:r>
              <a:rPr lang="en-US" dirty="0"/>
              <a:t>“0” filter output</a:t>
            </a:r>
          </a:p>
        </p:txBody>
      </p:sp>
      <p:graphicFrame>
        <p:nvGraphicFramePr>
          <p:cNvPr id="13" name="Table 12"/>
          <p:cNvGraphicFramePr>
            <a:graphicFrameLocks noGrp="1"/>
          </p:cNvGraphicFramePr>
          <p:nvPr>
            <p:extLst>
              <p:ext uri="{D42A27DB-BD31-4B8C-83A1-F6EECF244321}">
                <p14:modId xmlns:p14="http://schemas.microsoft.com/office/powerpoint/2010/main" val="589187124"/>
              </p:ext>
            </p:extLst>
          </p:nvPr>
        </p:nvGraphicFramePr>
        <p:xfrm>
          <a:off x="404037" y="753514"/>
          <a:ext cx="3444948" cy="3496520"/>
        </p:xfrm>
        <a:graphic>
          <a:graphicData uri="http://schemas.openxmlformats.org/drawingml/2006/table">
            <a:tbl>
              <a:tblPr firstRow="1" bandRow="1">
                <a:tableStyleId>{5C22544A-7EE6-4342-B048-85BDC9FD1C3A}</a:tableStyleId>
              </a:tblPr>
              <a:tblGrid>
                <a:gridCol w="861237">
                  <a:extLst>
                    <a:ext uri="{9D8B030D-6E8A-4147-A177-3AD203B41FA5}">
                      <a16:colId xmlns:a16="http://schemas.microsoft.com/office/drawing/2014/main" val="1655112078"/>
                    </a:ext>
                  </a:extLst>
                </a:gridCol>
                <a:gridCol w="861237">
                  <a:extLst>
                    <a:ext uri="{9D8B030D-6E8A-4147-A177-3AD203B41FA5}">
                      <a16:colId xmlns:a16="http://schemas.microsoft.com/office/drawing/2014/main" val="1317382715"/>
                    </a:ext>
                  </a:extLst>
                </a:gridCol>
                <a:gridCol w="861237">
                  <a:extLst>
                    <a:ext uri="{9D8B030D-6E8A-4147-A177-3AD203B41FA5}">
                      <a16:colId xmlns:a16="http://schemas.microsoft.com/office/drawing/2014/main" val="27517809"/>
                    </a:ext>
                  </a:extLst>
                </a:gridCol>
                <a:gridCol w="861237">
                  <a:extLst>
                    <a:ext uri="{9D8B030D-6E8A-4147-A177-3AD203B41FA5}">
                      <a16:colId xmlns:a16="http://schemas.microsoft.com/office/drawing/2014/main" val="1868163630"/>
                    </a:ext>
                  </a:extLst>
                </a:gridCol>
              </a:tblGrid>
              <a:tr h="874130">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71212534"/>
                  </a:ext>
                </a:extLst>
              </a:tr>
              <a:tr h="874130">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009545417"/>
                  </a:ext>
                </a:extLst>
              </a:tr>
              <a:tr h="874130">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753780572"/>
                  </a:ext>
                </a:extLst>
              </a:tr>
              <a:tr h="874130">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285229481"/>
                  </a:ext>
                </a:extLst>
              </a:tr>
            </a:tbl>
          </a:graphicData>
        </a:graphic>
      </p:graphicFrame>
      <p:pic>
        <p:nvPicPr>
          <p:cNvPr id="2" name="Audio 1">
            <a:hlinkClick r:id="" action="ppaction://media"/>
            <a:extLst>
              <a:ext uri="{FF2B5EF4-FFF2-40B4-BE49-F238E27FC236}">
                <a16:creationId xmlns:a16="http://schemas.microsoft.com/office/drawing/2014/main" id="{98ED1E8E-26F7-D74E-BA41-24F2D65701D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480451259"/>
      </p:ext>
    </p:extLst>
  </p:cSld>
  <p:clrMapOvr>
    <a:masterClrMapping/>
  </p:clrMapOvr>
  <mc:AlternateContent xmlns:mc="http://schemas.openxmlformats.org/markup-compatibility/2006">
    <mc:Choice xmlns:p14="http://schemas.microsoft.com/office/powerpoint/2010/main" Requires="p14">
      <p:transition spd="slow" p14:dur="2000" advTm="26624"/>
    </mc:Choice>
    <mc:Fallback>
      <p:transition spd="slow" advTm="26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887384-163A-A643-BC85-97C67F241502}"/>
              </a:ext>
            </a:extLst>
          </p:cNvPr>
          <p:cNvPicPr>
            <a:picLocks noChangeAspect="1"/>
          </p:cNvPicPr>
          <p:nvPr/>
        </p:nvPicPr>
        <p:blipFill>
          <a:blip r:embed="rId5"/>
          <a:stretch>
            <a:fillRect/>
          </a:stretch>
        </p:blipFill>
        <p:spPr>
          <a:xfrm rot="2339987">
            <a:off x="4499745" y="1731610"/>
            <a:ext cx="1866900" cy="1866900"/>
          </a:xfrm>
          <a:prstGeom prst="rect">
            <a:avLst/>
          </a:prstGeom>
          <a:scene3d>
            <a:camera prst="orthographicFront">
              <a:rot lat="2400000" lon="19200000" rev="20400000"/>
            </a:camera>
            <a:lightRig rig="threePt" dir="t"/>
          </a:scene3d>
        </p:spPr>
      </p:pic>
      <p:sp>
        <p:nvSpPr>
          <p:cNvPr id="11" name="TextBox 10">
            <a:extLst>
              <a:ext uri="{FF2B5EF4-FFF2-40B4-BE49-F238E27FC236}">
                <a16:creationId xmlns:a16="http://schemas.microsoft.com/office/drawing/2014/main" id="{9938E948-3991-E442-B0C3-D02F7E15D023}"/>
              </a:ext>
            </a:extLst>
          </p:cNvPr>
          <p:cNvSpPr txBox="1"/>
          <p:nvPr/>
        </p:nvSpPr>
        <p:spPr>
          <a:xfrm>
            <a:off x="6358187" y="1254370"/>
            <a:ext cx="1687385" cy="369332"/>
          </a:xfrm>
          <a:prstGeom prst="rect">
            <a:avLst/>
          </a:prstGeom>
          <a:noFill/>
        </p:spPr>
        <p:txBody>
          <a:bodyPr wrap="none" rtlCol="0">
            <a:spAutoFit/>
          </a:bodyPr>
          <a:lstStyle/>
          <a:p>
            <a:r>
              <a:rPr lang="en-US" dirty="0"/>
              <a:t>“1” filter output</a:t>
            </a:r>
          </a:p>
        </p:txBody>
      </p:sp>
      <p:sp>
        <p:nvSpPr>
          <p:cNvPr id="12" name="TextBox 11">
            <a:extLst>
              <a:ext uri="{FF2B5EF4-FFF2-40B4-BE49-F238E27FC236}">
                <a16:creationId xmlns:a16="http://schemas.microsoft.com/office/drawing/2014/main" id="{BBAED829-EDF1-F148-8606-B19049D08F3B}"/>
              </a:ext>
            </a:extLst>
          </p:cNvPr>
          <p:cNvSpPr txBox="1"/>
          <p:nvPr/>
        </p:nvSpPr>
        <p:spPr>
          <a:xfrm>
            <a:off x="6358188" y="2207032"/>
            <a:ext cx="1687385" cy="369332"/>
          </a:xfrm>
          <a:prstGeom prst="rect">
            <a:avLst/>
          </a:prstGeom>
          <a:noFill/>
        </p:spPr>
        <p:txBody>
          <a:bodyPr wrap="none" rtlCol="0">
            <a:spAutoFit/>
          </a:bodyPr>
          <a:lstStyle/>
          <a:p>
            <a:r>
              <a:rPr lang="en-US" dirty="0"/>
              <a:t>“0” filter output</a:t>
            </a:r>
          </a:p>
        </p:txBody>
      </p:sp>
      <p:pic>
        <p:nvPicPr>
          <p:cNvPr id="2" name="Picture 1">
            <a:extLst>
              <a:ext uri="{FF2B5EF4-FFF2-40B4-BE49-F238E27FC236}">
                <a16:creationId xmlns:a16="http://schemas.microsoft.com/office/drawing/2014/main" id="{A7B6B5C3-ACA2-6444-BA09-81737BFD4FC5}"/>
              </a:ext>
            </a:extLst>
          </p:cNvPr>
          <p:cNvPicPr>
            <a:picLocks noChangeAspect="1"/>
          </p:cNvPicPr>
          <p:nvPr/>
        </p:nvPicPr>
        <p:blipFill>
          <a:blip r:embed="rId6"/>
          <a:stretch>
            <a:fillRect/>
          </a:stretch>
        </p:blipFill>
        <p:spPr>
          <a:xfrm rot="2342065">
            <a:off x="4501247" y="789514"/>
            <a:ext cx="1854200" cy="1866900"/>
          </a:xfrm>
          <a:prstGeom prst="rect">
            <a:avLst/>
          </a:prstGeom>
          <a:scene3d>
            <a:camera prst="orthographicFront">
              <a:rot lat="2400000" lon="19200000" rev="20400000"/>
            </a:camera>
            <a:lightRig rig="threePt" dir="t"/>
          </a:scene3d>
        </p:spPr>
      </p:pic>
      <p:sp>
        <p:nvSpPr>
          <p:cNvPr id="15" name="TextBox 14">
            <a:extLst>
              <a:ext uri="{FF2B5EF4-FFF2-40B4-BE49-F238E27FC236}">
                <a16:creationId xmlns:a16="http://schemas.microsoft.com/office/drawing/2014/main" id="{4CA1446D-35C1-6046-8A56-78E1864ED420}"/>
              </a:ext>
            </a:extLst>
          </p:cNvPr>
          <p:cNvSpPr txBox="1"/>
          <p:nvPr/>
        </p:nvSpPr>
        <p:spPr>
          <a:xfrm>
            <a:off x="4263623" y="3914925"/>
            <a:ext cx="4417683" cy="646331"/>
          </a:xfrm>
          <a:prstGeom prst="rect">
            <a:avLst/>
          </a:prstGeom>
          <a:noFill/>
        </p:spPr>
        <p:txBody>
          <a:bodyPr wrap="none" rtlCol="0">
            <a:spAutoFit/>
          </a:bodyPr>
          <a:lstStyle/>
          <a:p>
            <a:pPr algn="ctr"/>
            <a:r>
              <a:rPr lang="en-US" dirty="0"/>
              <a:t>Our “10” filter looks for a match from the “1”</a:t>
            </a:r>
          </a:p>
          <a:p>
            <a:pPr algn="ctr"/>
            <a:r>
              <a:rPr lang="en-US" dirty="0"/>
              <a:t>filter to the left of a match from the “0” filter</a:t>
            </a:r>
          </a:p>
        </p:txBody>
      </p:sp>
      <p:sp>
        <p:nvSpPr>
          <p:cNvPr id="13" name="Rectangle 12">
            <a:extLst>
              <a:ext uri="{FF2B5EF4-FFF2-40B4-BE49-F238E27FC236}">
                <a16:creationId xmlns:a16="http://schemas.microsoft.com/office/drawing/2014/main" id="{0B6A39D0-5110-C842-A735-D77B6FE6D93C}"/>
              </a:ext>
            </a:extLst>
          </p:cNvPr>
          <p:cNvSpPr/>
          <p:nvPr/>
        </p:nvSpPr>
        <p:spPr>
          <a:xfrm>
            <a:off x="404038" y="753514"/>
            <a:ext cx="3444948" cy="345697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7BE1F231-9A16-D64C-8397-ED0980B7B72E}"/>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1188783" y="713976"/>
            <a:ext cx="1016158" cy="1016158"/>
          </a:xfrm>
          <a:prstGeom prst="rect">
            <a:avLst/>
          </a:prstGeom>
        </p:spPr>
      </p:pic>
      <p:pic>
        <p:nvPicPr>
          <p:cNvPr id="16" name="Picture 15">
            <a:extLst>
              <a:ext uri="{FF2B5EF4-FFF2-40B4-BE49-F238E27FC236}">
                <a16:creationId xmlns:a16="http://schemas.microsoft.com/office/drawing/2014/main" id="{992D98BC-D396-F643-B3BC-1204ACA008D6}"/>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999718" y="677763"/>
            <a:ext cx="1052371" cy="1052371"/>
          </a:xfrm>
          <a:prstGeom prst="rect">
            <a:avLst/>
          </a:prstGeom>
        </p:spPr>
      </p:pic>
      <p:graphicFrame>
        <p:nvGraphicFramePr>
          <p:cNvPr id="17" name="Table 16"/>
          <p:cNvGraphicFramePr>
            <a:graphicFrameLocks noGrp="1"/>
          </p:cNvGraphicFramePr>
          <p:nvPr>
            <p:extLst>
              <p:ext uri="{D42A27DB-BD31-4B8C-83A1-F6EECF244321}">
                <p14:modId xmlns:p14="http://schemas.microsoft.com/office/powerpoint/2010/main" val="3786244769"/>
              </p:ext>
            </p:extLst>
          </p:nvPr>
        </p:nvGraphicFramePr>
        <p:xfrm>
          <a:off x="404037" y="753514"/>
          <a:ext cx="3444948" cy="3496520"/>
        </p:xfrm>
        <a:graphic>
          <a:graphicData uri="http://schemas.openxmlformats.org/drawingml/2006/table">
            <a:tbl>
              <a:tblPr firstRow="1" bandRow="1">
                <a:tableStyleId>{5C22544A-7EE6-4342-B048-85BDC9FD1C3A}</a:tableStyleId>
              </a:tblPr>
              <a:tblGrid>
                <a:gridCol w="861237">
                  <a:extLst>
                    <a:ext uri="{9D8B030D-6E8A-4147-A177-3AD203B41FA5}">
                      <a16:colId xmlns:a16="http://schemas.microsoft.com/office/drawing/2014/main" val="1655112078"/>
                    </a:ext>
                  </a:extLst>
                </a:gridCol>
                <a:gridCol w="861237">
                  <a:extLst>
                    <a:ext uri="{9D8B030D-6E8A-4147-A177-3AD203B41FA5}">
                      <a16:colId xmlns:a16="http://schemas.microsoft.com/office/drawing/2014/main" val="1317382715"/>
                    </a:ext>
                  </a:extLst>
                </a:gridCol>
                <a:gridCol w="861237">
                  <a:extLst>
                    <a:ext uri="{9D8B030D-6E8A-4147-A177-3AD203B41FA5}">
                      <a16:colId xmlns:a16="http://schemas.microsoft.com/office/drawing/2014/main" val="27517809"/>
                    </a:ext>
                  </a:extLst>
                </a:gridCol>
                <a:gridCol w="861237">
                  <a:extLst>
                    <a:ext uri="{9D8B030D-6E8A-4147-A177-3AD203B41FA5}">
                      <a16:colId xmlns:a16="http://schemas.microsoft.com/office/drawing/2014/main" val="1868163630"/>
                    </a:ext>
                  </a:extLst>
                </a:gridCol>
              </a:tblGrid>
              <a:tr h="874130">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71212534"/>
                  </a:ext>
                </a:extLst>
              </a:tr>
              <a:tr h="874130">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009545417"/>
                  </a:ext>
                </a:extLst>
              </a:tr>
              <a:tr h="874130">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753780572"/>
                  </a:ext>
                </a:extLst>
              </a:tr>
              <a:tr h="874130">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285229481"/>
                  </a:ext>
                </a:extLst>
              </a:tr>
            </a:tbl>
          </a:graphicData>
        </a:graphic>
      </p:graphicFrame>
      <p:pic>
        <p:nvPicPr>
          <p:cNvPr id="4" name="Audio 3">
            <a:hlinkClick r:id="" action="ppaction://media"/>
            <a:extLst>
              <a:ext uri="{FF2B5EF4-FFF2-40B4-BE49-F238E27FC236}">
                <a16:creationId xmlns:a16="http://schemas.microsoft.com/office/drawing/2014/main" id="{2D44E98E-0B3F-EA48-8280-2C5A7F70A5D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962009695"/>
      </p:ext>
    </p:extLst>
  </p:cSld>
  <p:clrMapOvr>
    <a:masterClrMapping/>
  </p:clrMapOvr>
  <mc:AlternateContent xmlns:mc="http://schemas.openxmlformats.org/markup-compatibility/2006">
    <mc:Choice xmlns:p14="http://schemas.microsoft.com/office/powerpoint/2010/main" Requires="p14">
      <p:transition spd="slow" p14:dur="2000" advTm="36125"/>
    </mc:Choice>
    <mc:Fallback>
      <p:transition spd="slow" advTm="361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1887384-163A-A643-BC85-97C67F241502}"/>
              </a:ext>
            </a:extLst>
          </p:cNvPr>
          <p:cNvPicPr>
            <a:picLocks noChangeAspect="1"/>
          </p:cNvPicPr>
          <p:nvPr/>
        </p:nvPicPr>
        <p:blipFill>
          <a:blip r:embed="rId5"/>
          <a:stretch>
            <a:fillRect/>
          </a:stretch>
        </p:blipFill>
        <p:spPr>
          <a:xfrm rot="2339987">
            <a:off x="4499745" y="1731610"/>
            <a:ext cx="1866900" cy="1866900"/>
          </a:xfrm>
          <a:prstGeom prst="rect">
            <a:avLst/>
          </a:prstGeom>
          <a:scene3d>
            <a:camera prst="orthographicFront">
              <a:rot lat="2400000" lon="19200000" rev="20400000"/>
            </a:camera>
            <a:lightRig rig="threePt" dir="t"/>
          </a:scene3d>
        </p:spPr>
      </p:pic>
      <p:sp>
        <p:nvSpPr>
          <p:cNvPr id="11" name="TextBox 10">
            <a:extLst>
              <a:ext uri="{FF2B5EF4-FFF2-40B4-BE49-F238E27FC236}">
                <a16:creationId xmlns:a16="http://schemas.microsoft.com/office/drawing/2014/main" id="{9938E948-3991-E442-B0C3-D02F7E15D023}"/>
              </a:ext>
            </a:extLst>
          </p:cNvPr>
          <p:cNvSpPr txBox="1"/>
          <p:nvPr/>
        </p:nvSpPr>
        <p:spPr>
          <a:xfrm>
            <a:off x="6358187" y="1254370"/>
            <a:ext cx="1687385" cy="369332"/>
          </a:xfrm>
          <a:prstGeom prst="rect">
            <a:avLst/>
          </a:prstGeom>
          <a:noFill/>
        </p:spPr>
        <p:txBody>
          <a:bodyPr wrap="none" rtlCol="0">
            <a:spAutoFit/>
          </a:bodyPr>
          <a:lstStyle/>
          <a:p>
            <a:r>
              <a:rPr lang="en-US" dirty="0"/>
              <a:t>“1” filter output</a:t>
            </a:r>
          </a:p>
        </p:txBody>
      </p:sp>
      <p:sp>
        <p:nvSpPr>
          <p:cNvPr id="12" name="TextBox 11">
            <a:extLst>
              <a:ext uri="{FF2B5EF4-FFF2-40B4-BE49-F238E27FC236}">
                <a16:creationId xmlns:a16="http://schemas.microsoft.com/office/drawing/2014/main" id="{BBAED829-EDF1-F148-8606-B19049D08F3B}"/>
              </a:ext>
            </a:extLst>
          </p:cNvPr>
          <p:cNvSpPr txBox="1"/>
          <p:nvPr/>
        </p:nvSpPr>
        <p:spPr>
          <a:xfrm>
            <a:off x="6358188" y="2207032"/>
            <a:ext cx="1687385" cy="369332"/>
          </a:xfrm>
          <a:prstGeom prst="rect">
            <a:avLst/>
          </a:prstGeom>
          <a:noFill/>
        </p:spPr>
        <p:txBody>
          <a:bodyPr wrap="none" rtlCol="0">
            <a:spAutoFit/>
          </a:bodyPr>
          <a:lstStyle/>
          <a:p>
            <a:r>
              <a:rPr lang="en-US" dirty="0"/>
              <a:t>“0” filter output</a:t>
            </a:r>
          </a:p>
        </p:txBody>
      </p:sp>
      <p:pic>
        <p:nvPicPr>
          <p:cNvPr id="2" name="Picture 1">
            <a:extLst>
              <a:ext uri="{FF2B5EF4-FFF2-40B4-BE49-F238E27FC236}">
                <a16:creationId xmlns:a16="http://schemas.microsoft.com/office/drawing/2014/main" id="{A7B6B5C3-ACA2-6444-BA09-81737BFD4FC5}"/>
              </a:ext>
            </a:extLst>
          </p:cNvPr>
          <p:cNvPicPr>
            <a:picLocks noChangeAspect="1"/>
          </p:cNvPicPr>
          <p:nvPr/>
        </p:nvPicPr>
        <p:blipFill>
          <a:blip r:embed="rId6"/>
          <a:stretch>
            <a:fillRect/>
          </a:stretch>
        </p:blipFill>
        <p:spPr>
          <a:xfrm rot="2342065">
            <a:off x="4501247" y="789514"/>
            <a:ext cx="1854200" cy="1866900"/>
          </a:xfrm>
          <a:prstGeom prst="rect">
            <a:avLst/>
          </a:prstGeom>
          <a:scene3d>
            <a:camera prst="orthographicFront">
              <a:rot lat="2400000" lon="19200000" rev="20400000"/>
            </a:camera>
            <a:lightRig rig="threePt" dir="t"/>
          </a:scene3d>
        </p:spPr>
      </p:pic>
      <p:sp>
        <p:nvSpPr>
          <p:cNvPr id="15" name="TextBox 14">
            <a:extLst>
              <a:ext uri="{FF2B5EF4-FFF2-40B4-BE49-F238E27FC236}">
                <a16:creationId xmlns:a16="http://schemas.microsoft.com/office/drawing/2014/main" id="{4CA1446D-35C1-6046-8A56-78E1864ED420}"/>
              </a:ext>
            </a:extLst>
          </p:cNvPr>
          <p:cNvSpPr txBox="1"/>
          <p:nvPr/>
        </p:nvSpPr>
        <p:spPr>
          <a:xfrm>
            <a:off x="4120330" y="3987544"/>
            <a:ext cx="4879817" cy="584775"/>
          </a:xfrm>
          <a:prstGeom prst="rect">
            <a:avLst/>
          </a:prstGeom>
          <a:noFill/>
        </p:spPr>
        <p:txBody>
          <a:bodyPr wrap="square" rtlCol="0">
            <a:spAutoFit/>
          </a:bodyPr>
          <a:lstStyle/>
          <a:p>
            <a:pPr algn="ctr"/>
            <a:r>
              <a:rPr lang="en-US" sz="1600" b="1" dirty="0"/>
              <a:t>In this way, we learn to identify a hierarchy of features rather than a huge number of complex features</a:t>
            </a:r>
          </a:p>
        </p:txBody>
      </p:sp>
      <p:sp>
        <p:nvSpPr>
          <p:cNvPr id="10" name="Rectangle 9">
            <a:extLst>
              <a:ext uri="{FF2B5EF4-FFF2-40B4-BE49-F238E27FC236}">
                <a16:creationId xmlns:a16="http://schemas.microsoft.com/office/drawing/2014/main" id="{0B6A39D0-5110-C842-A735-D77B6FE6D93C}"/>
              </a:ext>
            </a:extLst>
          </p:cNvPr>
          <p:cNvSpPr/>
          <p:nvPr/>
        </p:nvSpPr>
        <p:spPr>
          <a:xfrm>
            <a:off x="404038" y="753514"/>
            <a:ext cx="3444948" cy="3456979"/>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7BE1F231-9A16-D64C-8397-ED0980B7B72E}"/>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1188783" y="713976"/>
            <a:ext cx="1016158" cy="1016158"/>
          </a:xfrm>
          <a:prstGeom prst="rect">
            <a:avLst/>
          </a:prstGeom>
        </p:spPr>
      </p:pic>
      <p:pic>
        <p:nvPicPr>
          <p:cNvPr id="14" name="Picture 13">
            <a:extLst>
              <a:ext uri="{FF2B5EF4-FFF2-40B4-BE49-F238E27FC236}">
                <a16:creationId xmlns:a16="http://schemas.microsoft.com/office/drawing/2014/main" id="{992D98BC-D396-F643-B3BC-1204ACA008D6}"/>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999718" y="677763"/>
            <a:ext cx="1052371" cy="1052371"/>
          </a:xfrm>
          <a:prstGeom prst="rect">
            <a:avLst/>
          </a:prstGeom>
        </p:spPr>
      </p:pic>
      <p:graphicFrame>
        <p:nvGraphicFramePr>
          <p:cNvPr id="16" name="Table 15"/>
          <p:cNvGraphicFramePr>
            <a:graphicFrameLocks noGrp="1"/>
          </p:cNvGraphicFramePr>
          <p:nvPr>
            <p:extLst>
              <p:ext uri="{D42A27DB-BD31-4B8C-83A1-F6EECF244321}">
                <p14:modId xmlns:p14="http://schemas.microsoft.com/office/powerpoint/2010/main" val="3786244769"/>
              </p:ext>
            </p:extLst>
          </p:nvPr>
        </p:nvGraphicFramePr>
        <p:xfrm>
          <a:off x="404037" y="753514"/>
          <a:ext cx="3444948" cy="3496520"/>
        </p:xfrm>
        <a:graphic>
          <a:graphicData uri="http://schemas.openxmlformats.org/drawingml/2006/table">
            <a:tbl>
              <a:tblPr firstRow="1" bandRow="1">
                <a:tableStyleId>{5C22544A-7EE6-4342-B048-85BDC9FD1C3A}</a:tableStyleId>
              </a:tblPr>
              <a:tblGrid>
                <a:gridCol w="861237">
                  <a:extLst>
                    <a:ext uri="{9D8B030D-6E8A-4147-A177-3AD203B41FA5}">
                      <a16:colId xmlns:a16="http://schemas.microsoft.com/office/drawing/2014/main" val="1655112078"/>
                    </a:ext>
                  </a:extLst>
                </a:gridCol>
                <a:gridCol w="861237">
                  <a:extLst>
                    <a:ext uri="{9D8B030D-6E8A-4147-A177-3AD203B41FA5}">
                      <a16:colId xmlns:a16="http://schemas.microsoft.com/office/drawing/2014/main" val="1317382715"/>
                    </a:ext>
                  </a:extLst>
                </a:gridCol>
                <a:gridCol w="861237">
                  <a:extLst>
                    <a:ext uri="{9D8B030D-6E8A-4147-A177-3AD203B41FA5}">
                      <a16:colId xmlns:a16="http://schemas.microsoft.com/office/drawing/2014/main" val="27517809"/>
                    </a:ext>
                  </a:extLst>
                </a:gridCol>
                <a:gridCol w="861237">
                  <a:extLst>
                    <a:ext uri="{9D8B030D-6E8A-4147-A177-3AD203B41FA5}">
                      <a16:colId xmlns:a16="http://schemas.microsoft.com/office/drawing/2014/main" val="1868163630"/>
                    </a:ext>
                  </a:extLst>
                </a:gridCol>
              </a:tblGrid>
              <a:tr h="874130">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3371212534"/>
                  </a:ext>
                </a:extLst>
              </a:tr>
              <a:tr h="874130">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009545417"/>
                  </a:ext>
                </a:extLst>
              </a:tr>
              <a:tr h="874130">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753780572"/>
                  </a:ext>
                </a:extLst>
              </a:tr>
              <a:tr h="874130">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tc>
                  <a:txBody>
                    <a:bodyPr/>
                    <a:lstStyle/>
                    <a:p>
                      <a:endParaRPr lang="en-US" dirty="0"/>
                    </a:p>
                  </a:txBody>
                  <a:tcPr>
                    <a:lnL w="57150" cap="flat" cmpd="sng" algn="ctr">
                      <a:solidFill>
                        <a:schemeClr val="bg1"/>
                      </a:solidFill>
                      <a:prstDash val="solid"/>
                      <a:round/>
                      <a:headEnd type="none" w="med" len="med"/>
                      <a:tailEnd type="none" w="med" len="med"/>
                    </a:lnL>
                    <a:lnR w="57150" cap="flat" cmpd="sng" algn="ctr">
                      <a:solidFill>
                        <a:schemeClr val="bg1"/>
                      </a:solidFill>
                      <a:prstDash val="solid"/>
                      <a:round/>
                      <a:headEnd type="none" w="med" len="med"/>
                      <a:tailEnd type="none" w="med" len="med"/>
                    </a:lnR>
                    <a:lnT w="57150" cap="flat" cmpd="sng" algn="ctr">
                      <a:solidFill>
                        <a:schemeClr val="bg1"/>
                      </a:solidFill>
                      <a:prstDash val="solid"/>
                      <a:round/>
                      <a:headEnd type="none" w="med" len="med"/>
                      <a:tailEnd type="none" w="med" len="med"/>
                    </a:lnT>
                    <a:lnB w="5715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285229481"/>
                  </a:ext>
                </a:extLst>
              </a:tr>
            </a:tbl>
          </a:graphicData>
        </a:graphic>
      </p:graphicFrame>
      <p:pic>
        <p:nvPicPr>
          <p:cNvPr id="4" name="Audio 3">
            <a:hlinkClick r:id="" action="ppaction://media"/>
            <a:extLst>
              <a:ext uri="{FF2B5EF4-FFF2-40B4-BE49-F238E27FC236}">
                <a16:creationId xmlns:a16="http://schemas.microsoft.com/office/drawing/2014/main" id="{5790A07D-38CF-214B-ADA3-D838AB920358}"/>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544203420"/>
      </p:ext>
    </p:extLst>
  </p:cSld>
  <p:clrMapOvr>
    <a:masterClrMapping/>
  </p:clrMapOvr>
  <mc:AlternateContent xmlns:mc="http://schemas.openxmlformats.org/markup-compatibility/2006">
    <mc:Choice xmlns:p14="http://schemas.microsoft.com/office/powerpoint/2010/main" Requires="p14">
      <p:transition spd="slow" p14:dur="2000" advTm="17448"/>
    </mc:Choice>
    <mc:Fallback>
      <p:transition spd="slow" advTm="17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053137" y="8203"/>
            <a:ext cx="3629455" cy="392415"/>
          </a:xfrm>
          <a:prstGeom prst="rect">
            <a:avLst/>
          </a:prstGeom>
          <a:noFill/>
        </p:spPr>
        <p:txBody>
          <a:bodyPr wrap="none" rtlCol="0">
            <a:spAutoFit/>
          </a:bodyPr>
          <a:lstStyle/>
          <a:p>
            <a:r>
              <a:rPr lang="en-US" sz="1950" b="1" dirty="0"/>
              <a:t>Deep Learning for Image Analysis</a:t>
            </a:r>
          </a:p>
        </p:txBody>
      </p:sp>
      <p:pic>
        <p:nvPicPr>
          <p:cNvPr id="1026" name="Picture 2" descr="Related image">
            <a:extLst>
              <a:ext uri="{FF2B5EF4-FFF2-40B4-BE49-F238E27FC236}">
                <a16:creationId xmlns:a16="http://schemas.microsoft.com/office/drawing/2014/main" id="{90457FF6-7E74-40CF-9A31-73CBBC07A554}"/>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1182459" y="1610789"/>
            <a:ext cx="2986088" cy="254317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Diabetic Retinopathy (Proliferative)">
            <a:extLst>
              <a:ext uri="{FF2B5EF4-FFF2-40B4-BE49-F238E27FC236}">
                <a16:creationId xmlns:a16="http://schemas.microsoft.com/office/drawing/2014/main" id="{01F35899-D167-4192-9E7B-3C2DCE7D05B1}"/>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4429125" y="2428875"/>
            <a:ext cx="285750" cy="2857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elated image">
            <a:extLst>
              <a:ext uri="{FF2B5EF4-FFF2-40B4-BE49-F238E27FC236}">
                <a16:creationId xmlns:a16="http://schemas.microsoft.com/office/drawing/2014/main" id="{FE5CD54A-9B72-47BE-95E1-304A9F536A4C}"/>
              </a:ext>
            </a:extLst>
          </p:cNvPr>
          <p:cNvPicPr>
            <a:picLocks noChangeAspect="1" noChangeArrowheads="1"/>
          </p:cNvPicPr>
          <p:nvPr/>
        </p:nvPicPr>
        <p:blipFill>
          <a:blip r:embed="rId7">
            <a:extLst>
              <a:ext uri="{28A0092B-C50C-407E-A947-70E740481C1C}">
                <a14:useLocalDpi xmlns:a14="http://schemas.microsoft.com/office/drawing/2010/main"/>
              </a:ext>
            </a:extLst>
          </a:blip>
          <a:srcRect/>
          <a:stretch>
            <a:fillRect/>
          </a:stretch>
        </p:blipFill>
        <p:spPr bwMode="auto">
          <a:xfrm>
            <a:off x="4991128" y="1628354"/>
            <a:ext cx="3200804" cy="2508045"/>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43">
            <a:extLst>
              <a:ext uri="{FF2B5EF4-FFF2-40B4-BE49-F238E27FC236}">
                <a16:creationId xmlns:a16="http://schemas.microsoft.com/office/drawing/2014/main" id="{67BF7424-6EE6-4262-B04A-C599C492DA0A}"/>
              </a:ext>
            </a:extLst>
          </p:cNvPr>
          <p:cNvSpPr txBox="1"/>
          <p:nvPr/>
        </p:nvSpPr>
        <p:spPr>
          <a:xfrm>
            <a:off x="1960582" y="4239858"/>
            <a:ext cx="1686261" cy="369332"/>
          </a:xfrm>
          <a:prstGeom prst="rect">
            <a:avLst/>
          </a:prstGeom>
          <a:noFill/>
        </p:spPr>
        <p:txBody>
          <a:bodyPr wrap="square" rtlCol="0">
            <a:spAutoFit/>
          </a:bodyPr>
          <a:lstStyle/>
          <a:p>
            <a:r>
              <a:rPr lang="en-US" dirty="0"/>
              <a:t>Healthy Retina</a:t>
            </a:r>
          </a:p>
        </p:txBody>
      </p:sp>
      <p:sp>
        <p:nvSpPr>
          <p:cNvPr id="211" name="TextBox 210">
            <a:extLst>
              <a:ext uri="{FF2B5EF4-FFF2-40B4-BE49-F238E27FC236}">
                <a16:creationId xmlns:a16="http://schemas.microsoft.com/office/drawing/2014/main" id="{69F6EC73-00BB-4611-AF9D-1EDF6F2142B2}"/>
              </a:ext>
            </a:extLst>
          </p:cNvPr>
          <p:cNvSpPr txBox="1"/>
          <p:nvPr/>
        </p:nvSpPr>
        <p:spPr>
          <a:xfrm>
            <a:off x="5727247" y="4243892"/>
            <a:ext cx="1842310" cy="369332"/>
          </a:xfrm>
          <a:prstGeom prst="rect">
            <a:avLst/>
          </a:prstGeom>
          <a:noFill/>
        </p:spPr>
        <p:txBody>
          <a:bodyPr wrap="square" rtlCol="0">
            <a:spAutoFit/>
          </a:bodyPr>
          <a:lstStyle/>
          <a:p>
            <a:r>
              <a:rPr lang="en-US" dirty="0"/>
              <a:t>Unhealthy Retina</a:t>
            </a:r>
          </a:p>
        </p:txBody>
      </p:sp>
      <p:sp>
        <p:nvSpPr>
          <p:cNvPr id="212" name="TextBox 211">
            <a:extLst>
              <a:ext uri="{FF2B5EF4-FFF2-40B4-BE49-F238E27FC236}">
                <a16:creationId xmlns:a16="http://schemas.microsoft.com/office/drawing/2014/main" id="{B135A3FB-B320-4003-A6BA-0218B5A21FB2}"/>
              </a:ext>
            </a:extLst>
          </p:cNvPr>
          <p:cNvSpPr txBox="1"/>
          <p:nvPr/>
        </p:nvSpPr>
        <p:spPr>
          <a:xfrm>
            <a:off x="3179123" y="485028"/>
            <a:ext cx="3336123" cy="646331"/>
          </a:xfrm>
          <a:prstGeom prst="rect">
            <a:avLst/>
          </a:prstGeom>
          <a:noFill/>
        </p:spPr>
        <p:txBody>
          <a:bodyPr wrap="square" rtlCol="0">
            <a:spAutoFit/>
          </a:bodyPr>
          <a:lstStyle/>
          <a:p>
            <a:r>
              <a:rPr lang="en-US" dirty="0"/>
              <a:t>Diabetic Retinopathy Classification</a:t>
            </a:r>
          </a:p>
        </p:txBody>
      </p:sp>
      <p:pic>
        <p:nvPicPr>
          <p:cNvPr id="2" name="Audio 1">
            <a:hlinkClick r:id="" action="ppaction://media"/>
            <a:extLst>
              <a:ext uri="{FF2B5EF4-FFF2-40B4-BE49-F238E27FC236}">
                <a16:creationId xmlns:a16="http://schemas.microsoft.com/office/drawing/2014/main" id="{BE112E2A-30FD-9F4C-A1F9-0D328A80094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344283239"/>
      </p:ext>
    </p:extLst>
  </p:cSld>
  <p:clrMapOvr>
    <a:masterClrMapping/>
  </p:clrMapOvr>
  <mc:AlternateContent xmlns:mc="http://schemas.openxmlformats.org/markup-compatibility/2006">
    <mc:Choice xmlns:p14="http://schemas.microsoft.com/office/powerpoint/2010/main" Requires="p14">
      <p:transition spd="slow" p14:dur="2000" advTm="32014"/>
    </mc:Choice>
    <mc:Fallback>
      <p:transition spd="slow" advTm="32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Rectangle 271">
            <a:extLst>
              <a:ext uri="{FF2B5EF4-FFF2-40B4-BE49-F238E27FC236}">
                <a16:creationId xmlns:a16="http://schemas.microsoft.com/office/drawing/2014/main" id="{4F73452E-A7FA-4776-88AE-12AC74A2CFF7}"/>
              </a:ext>
            </a:extLst>
          </p:cNvPr>
          <p:cNvSpPr/>
          <p:nvPr/>
        </p:nvSpPr>
        <p:spPr>
          <a:xfrm>
            <a:off x="3869852" y="116037"/>
            <a:ext cx="1404295" cy="461665"/>
          </a:xfrm>
          <a:prstGeom prst="rect">
            <a:avLst/>
          </a:prstGeom>
        </p:spPr>
        <p:txBody>
          <a:bodyPr wrap="none">
            <a:spAutoFit/>
          </a:bodyPr>
          <a:lstStyle/>
          <a:p>
            <a:r>
              <a:rPr lang="en-US" sz="2400" b="1" dirty="0"/>
              <a:t>Summary</a:t>
            </a:r>
            <a:endParaRPr lang="en-US" sz="2400" dirty="0"/>
          </a:p>
        </p:txBody>
      </p:sp>
      <p:sp>
        <p:nvSpPr>
          <p:cNvPr id="5" name="TextBox 4">
            <a:extLst>
              <a:ext uri="{FF2B5EF4-FFF2-40B4-BE49-F238E27FC236}">
                <a16:creationId xmlns:a16="http://schemas.microsoft.com/office/drawing/2014/main" id="{AE22E242-F03F-4206-9534-A299D2FEC5C5}"/>
              </a:ext>
            </a:extLst>
          </p:cNvPr>
          <p:cNvSpPr txBox="1"/>
          <p:nvPr/>
        </p:nvSpPr>
        <p:spPr>
          <a:xfrm>
            <a:off x="517908" y="846238"/>
            <a:ext cx="8108182" cy="3970318"/>
          </a:xfrm>
          <a:prstGeom prst="rect">
            <a:avLst/>
          </a:prstGeom>
          <a:noFill/>
        </p:spPr>
        <p:txBody>
          <a:bodyPr wrap="square" rtlCol="0">
            <a:spAutoFit/>
          </a:bodyPr>
          <a:lstStyle/>
          <a:p>
            <a:pPr marL="214313" indent="-214313">
              <a:buFont typeface="Arial" panose="020B0604020202020204" pitchFamily="34" charset="0"/>
              <a:buChar char="•"/>
            </a:pPr>
            <a:r>
              <a:rPr lang="en-US" dirty="0"/>
              <a:t>Our previous models’ identification of image features depends on their location</a:t>
            </a:r>
          </a:p>
          <a:p>
            <a:pPr marL="214313" indent="-214313">
              <a:buFont typeface="Arial" panose="020B0604020202020204" pitchFamily="34" charset="0"/>
              <a:buChar char="•"/>
            </a:pPr>
            <a:endParaRPr lang="en-US" dirty="0"/>
          </a:p>
          <a:p>
            <a:pPr marL="214313" indent="-214313">
              <a:buFont typeface="Arial" panose="020B0604020202020204" pitchFamily="34" charset="0"/>
              <a:buChar char="•"/>
            </a:pPr>
            <a:r>
              <a:rPr lang="en-US" dirty="0"/>
              <a:t>We need more flexible models that can identify features regardless of location</a:t>
            </a:r>
          </a:p>
          <a:p>
            <a:pPr marL="214313" indent="-214313">
              <a:buFont typeface="Arial" panose="020B0604020202020204" pitchFamily="34" charset="0"/>
              <a:buChar char="•"/>
            </a:pPr>
            <a:endParaRPr lang="en-US" dirty="0"/>
          </a:p>
          <a:p>
            <a:pPr marL="214313" indent="-214313">
              <a:buFont typeface="Arial" panose="020B0604020202020204" pitchFamily="34" charset="0"/>
              <a:buChar char="•"/>
            </a:pPr>
            <a:r>
              <a:rPr lang="en-US" dirty="0"/>
              <a:t>This is the motivation for the convolutional neural network (CNN), which we will continue to develop in the next lecture</a:t>
            </a:r>
          </a:p>
          <a:p>
            <a:pPr marL="214313" indent="-214313">
              <a:buFont typeface="Arial" panose="020B0604020202020204" pitchFamily="34" charset="0"/>
              <a:buChar char="•"/>
            </a:pPr>
            <a:endParaRPr lang="en-US" dirty="0"/>
          </a:p>
          <a:p>
            <a:pPr marL="214313" indent="-214313">
              <a:buFont typeface="Arial" panose="020B0604020202020204" pitchFamily="34" charset="0"/>
              <a:buChar char="•"/>
            </a:pPr>
            <a:r>
              <a:rPr lang="en-US" dirty="0"/>
              <a:t>By moving a small filter around an image, we obtain a ‘feature map’ that tells us which parts of the image match the filter</a:t>
            </a:r>
          </a:p>
          <a:p>
            <a:pPr marL="214313" indent="-214313">
              <a:buFont typeface="Arial" panose="020B0604020202020204" pitchFamily="34" charset="0"/>
              <a:buChar char="•"/>
            </a:pPr>
            <a:endParaRPr lang="en-US" dirty="0"/>
          </a:p>
          <a:p>
            <a:pPr marL="214313" indent="-214313">
              <a:buFont typeface="Arial" panose="020B0604020202020204" pitchFamily="34" charset="0"/>
              <a:buChar char="•"/>
            </a:pPr>
            <a:r>
              <a:rPr lang="en-US" dirty="0"/>
              <a:t>The maximum value of the feature map tells us if the feature is present </a:t>
            </a:r>
            <a:r>
              <a:rPr lang="en-US" i="1" dirty="0"/>
              <a:t>anywhere</a:t>
            </a:r>
          </a:p>
          <a:p>
            <a:pPr marL="214313" indent="-214313">
              <a:buFont typeface="Arial" panose="020B0604020202020204" pitchFamily="34" charset="0"/>
              <a:buChar char="•"/>
            </a:pPr>
            <a:endParaRPr lang="en-US" b="1" dirty="0"/>
          </a:p>
          <a:p>
            <a:pPr marL="214313" indent="-214313">
              <a:buFont typeface="Arial" panose="020B0604020202020204" pitchFamily="34" charset="0"/>
              <a:buChar char="•"/>
            </a:pPr>
            <a:r>
              <a:rPr lang="en-US" dirty="0"/>
              <a:t>We can then identify higher level features with filters that act on collections of feature maps</a:t>
            </a:r>
          </a:p>
        </p:txBody>
      </p:sp>
      <p:pic>
        <p:nvPicPr>
          <p:cNvPr id="2" name="Audio 1">
            <a:hlinkClick r:id="" action="ppaction://media"/>
            <a:extLst>
              <a:ext uri="{FF2B5EF4-FFF2-40B4-BE49-F238E27FC236}">
                <a16:creationId xmlns:a16="http://schemas.microsoft.com/office/drawing/2014/main" id="{7BEAF4F7-9073-6B48-A4DE-CB5DE12792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4178817172"/>
      </p:ext>
    </p:extLst>
  </p:cSld>
  <p:clrMapOvr>
    <a:masterClrMapping/>
  </p:clrMapOvr>
  <mc:AlternateContent xmlns:mc="http://schemas.openxmlformats.org/markup-compatibility/2006">
    <mc:Choice xmlns:p14="http://schemas.microsoft.com/office/powerpoint/2010/main" Requires="p14">
      <p:transition spd="slow" p14:dur="2000" advTm="60201"/>
    </mc:Choice>
    <mc:Fallback>
      <p:transition spd="slow" advTm="60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47C4E1DC-97CC-074F-9541-014A40D96086}"/>
              </a:ext>
            </a:extLst>
          </p:cNvPr>
          <p:cNvSpPr>
            <a:spLocks noGrp="1"/>
          </p:cNvSpPr>
          <p:nvPr>
            <p:ph type="title"/>
          </p:nvPr>
        </p:nvSpPr>
        <p:spPr/>
        <p:txBody>
          <a:bodyPr>
            <a:normAutofit/>
          </a:bodyPr>
          <a:lstStyle/>
          <a:p>
            <a:r>
              <a:rPr lang="en-US" sz="3200" dirty="0"/>
              <a:t>Motivating the CNN: Back to MNIST</a:t>
            </a:r>
          </a:p>
        </p:txBody>
      </p:sp>
      <p:sp>
        <p:nvSpPr>
          <p:cNvPr id="6" name="Text Placeholder 5">
            <a:extLst>
              <a:ext uri="{FF2B5EF4-FFF2-40B4-BE49-F238E27FC236}">
                <a16:creationId xmlns:a16="http://schemas.microsoft.com/office/drawing/2014/main" id="{C5B1A325-991A-7545-AFBA-F0B67373F43C}"/>
              </a:ext>
            </a:extLst>
          </p:cNvPr>
          <p:cNvSpPr>
            <a:spLocks noGrp="1"/>
          </p:cNvSpPr>
          <p:nvPr>
            <p:ph type="body" idx="1"/>
          </p:nvPr>
        </p:nvSpPr>
        <p:spPr/>
        <p:txBody>
          <a:bodyPr/>
          <a:lstStyle/>
          <a:p>
            <a:r>
              <a:rPr lang="en-US" dirty="0"/>
              <a:t>Zeros</a:t>
            </a:r>
          </a:p>
        </p:txBody>
      </p:sp>
      <p:sp>
        <p:nvSpPr>
          <p:cNvPr id="8" name="Text Placeholder 7">
            <a:extLst>
              <a:ext uri="{FF2B5EF4-FFF2-40B4-BE49-F238E27FC236}">
                <a16:creationId xmlns:a16="http://schemas.microsoft.com/office/drawing/2014/main" id="{F082F789-A0AA-B140-B3E6-ECB1706DAD61}"/>
              </a:ext>
            </a:extLst>
          </p:cNvPr>
          <p:cNvSpPr>
            <a:spLocks noGrp="1"/>
          </p:cNvSpPr>
          <p:nvPr>
            <p:ph type="body" sz="quarter" idx="3"/>
          </p:nvPr>
        </p:nvSpPr>
        <p:spPr>
          <a:xfrm>
            <a:off x="4209737" y="1133309"/>
            <a:ext cx="3887391" cy="617934"/>
          </a:xfrm>
        </p:spPr>
        <p:txBody>
          <a:bodyPr/>
          <a:lstStyle/>
          <a:p>
            <a:r>
              <a:rPr lang="en-US" dirty="0"/>
              <a:t>Ones</a:t>
            </a:r>
          </a:p>
        </p:txBody>
      </p:sp>
      <p:pic>
        <p:nvPicPr>
          <p:cNvPr id="11" name="Picture 10">
            <a:extLst>
              <a:ext uri="{FF2B5EF4-FFF2-40B4-BE49-F238E27FC236}">
                <a16:creationId xmlns:a16="http://schemas.microsoft.com/office/drawing/2014/main" id="{8AAC3611-4CF8-3144-BFCF-E5B98548277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4748075" y="1442276"/>
            <a:ext cx="1714474" cy="1714474"/>
          </a:xfrm>
          <a:prstGeom prst="rect">
            <a:avLst/>
          </a:prstGeom>
        </p:spPr>
      </p:pic>
      <p:pic>
        <p:nvPicPr>
          <p:cNvPr id="13" name="Picture 12">
            <a:extLst>
              <a:ext uri="{FF2B5EF4-FFF2-40B4-BE49-F238E27FC236}">
                <a16:creationId xmlns:a16="http://schemas.microsoft.com/office/drawing/2014/main" id="{1927B666-4311-524E-A6FF-D95B18037652}"/>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5791410" y="3045605"/>
            <a:ext cx="1744309" cy="1744309"/>
          </a:xfrm>
          <a:prstGeom prst="rect">
            <a:avLst/>
          </a:prstGeom>
        </p:spPr>
      </p:pic>
      <p:pic>
        <p:nvPicPr>
          <p:cNvPr id="15" name="Picture 14">
            <a:extLst>
              <a:ext uri="{FF2B5EF4-FFF2-40B4-BE49-F238E27FC236}">
                <a16:creationId xmlns:a16="http://schemas.microsoft.com/office/drawing/2014/main" id="{111C1AB7-83E3-0140-9B18-E59A6A0E04DF}"/>
              </a:ext>
            </a:extLst>
          </p:cNvPr>
          <p:cNvPicPr>
            <a:picLocks noChangeAspect="1"/>
          </p:cNvPicPr>
          <p:nvPr/>
        </p:nvPicPr>
        <p:blipFill>
          <a:blip r:embed="rId7"/>
          <a:stretch>
            <a:fillRect/>
          </a:stretch>
        </p:blipFill>
        <p:spPr>
          <a:xfrm>
            <a:off x="237737" y="2768672"/>
            <a:ext cx="1826748" cy="1826748"/>
          </a:xfrm>
          <a:prstGeom prst="rect">
            <a:avLst/>
          </a:prstGeom>
        </p:spPr>
      </p:pic>
      <p:pic>
        <p:nvPicPr>
          <p:cNvPr id="17" name="Picture 16">
            <a:extLst>
              <a:ext uri="{FF2B5EF4-FFF2-40B4-BE49-F238E27FC236}">
                <a16:creationId xmlns:a16="http://schemas.microsoft.com/office/drawing/2014/main" id="{BE8C289E-6739-E34B-8165-6BA86EA057AF}"/>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1350076" y="1276764"/>
            <a:ext cx="1747322" cy="1747322"/>
          </a:xfrm>
          <a:prstGeom prst="rect">
            <a:avLst/>
          </a:prstGeom>
        </p:spPr>
      </p:pic>
      <p:pic>
        <p:nvPicPr>
          <p:cNvPr id="19" name="Picture 18">
            <a:extLst>
              <a:ext uri="{FF2B5EF4-FFF2-40B4-BE49-F238E27FC236}">
                <a16:creationId xmlns:a16="http://schemas.microsoft.com/office/drawing/2014/main" id="{CCC0ED04-90BE-0D4F-B554-9A47C90481E7}"/>
              </a:ext>
            </a:extLst>
          </p:cNvPr>
          <p:cNvPicPr>
            <a:picLocks noChangeAspect="1"/>
          </p:cNvPicPr>
          <p:nvPr/>
        </p:nvPicPr>
        <p:blipFill>
          <a:blip r:embed="rId9"/>
          <a:stretch>
            <a:fillRect/>
          </a:stretch>
        </p:blipFill>
        <p:spPr>
          <a:xfrm>
            <a:off x="6565676" y="1385673"/>
            <a:ext cx="1771078" cy="1771078"/>
          </a:xfrm>
          <a:prstGeom prst="rect">
            <a:avLst/>
          </a:prstGeom>
        </p:spPr>
      </p:pic>
      <p:pic>
        <p:nvPicPr>
          <p:cNvPr id="21" name="Picture 20">
            <a:extLst>
              <a:ext uri="{FF2B5EF4-FFF2-40B4-BE49-F238E27FC236}">
                <a16:creationId xmlns:a16="http://schemas.microsoft.com/office/drawing/2014/main" id="{A6F8AE66-9166-9C4F-8BE0-BB17E2092C32}"/>
              </a:ext>
            </a:extLst>
          </p:cNvPr>
          <p:cNvPicPr>
            <a:picLocks noChangeAspect="1"/>
          </p:cNvPicPr>
          <p:nvPr/>
        </p:nvPicPr>
        <p:blipFill>
          <a:blip r:embed="rId10"/>
          <a:stretch>
            <a:fillRect/>
          </a:stretch>
        </p:blipFill>
        <p:spPr>
          <a:xfrm>
            <a:off x="2134863" y="2918583"/>
            <a:ext cx="1782340" cy="1782340"/>
          </a:xfrm>
          <a:prstGeom prst="rect">
            <a:avLst/>
          </a:prstGeom>
        </p:spPr>
      </p:pic>
      <p:pic>
        <p:nvPicPr>
          <p:cNvPr id="2" name="Audio 1">
            <a:hlinkClick r:id="" action="ppaction://media"/>
            <a:extLst>
              <a:ext uri="{FF2B5EF4-FFF2-40B4-BE49-F238E27FC236}">
                <a16:creationId xmlns:a16="http://schemas.microsoft.com/office/drawing/2014/main" id="{B39C86B4-A422-044C-84A0-E5F9501D7D4F}"/>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4101223185"/>
      </p:ext>
    </p:extLst>
  </p:cSld>
  <p:clrMapOvr>
    <a:masterClrMapping/>
  </p:clrMapOvr>
  <mc:AlternateContent xmlns:mc="http://schemas.openxmlformats.org/markup-compatibility/2006">
    <mc:Choice xmlns:p14="http://schemas.microsoft.com/office/powerpoint/2010/main" Requires="p14">
      <p:transition spd="slow" p14:dur="2000" advTm="23876"/>
    </mc:Choice>
    <mc:Fallback>
      <p:transition spd="slow" advTm="238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7D02B4-BC9F-9D4C-B5FB-DC6D0039E523}"/>
              </a:ext>
            </a:extLst>
          </p:cNvPr>
          <p:cNvSpPr>
            <a:spLocks noGrp="1"/>
          </p:cNvSpPr>
          <p:nvPr>
            <p:ph type="title"/>
          </p:nvPr>
        </p:nvSpPr>
        <p:spPr/>
        <p:txBody>
          <a:bodyPr>
            <a:normAutofit/>
          </a:bodyPr>
          <a:lstStyle/>
          <a:p>
            <a:r>
              <a:rPr lang="en-US" sz="3200" dirty="0"/>
              <a:t>A “Filter” to Detect Ones</a:t>
            </a:r>
          </a:p>
        </p:txBody>
      </p:sp>
      <p:pic>
        <p:nvPicPr>
          <p:cNvPr id="10" name="Picture 9">
            <a:extLst>
              <a:ext uri="{FF2B5EF4-FFF2-40B4-BE49-F238E27FC236}">
                <a16:creationId xmlns:a16="http://schemas.microsoft.com/office/drawing/2014/main" id="{58D52515-0A78-1146-8EF3-6A8FBF6BA3EA}"/>
              </a:ext>
            </a:extLst>
          </p:cNvPr>
          <p:cNvPicPr>
            <a:picLocks noChangeAspect="1"/>
          </p:cNvPicPr>
          <p:nvPr/>
        </p:nvPicPr>
        <p:blipFill>
          <a:blip r:embed="rId5"/>
          <a:stretch>
            <a:fillRect/>
          </a:stretch>
        </p:blipFill>
        <p:spPr>
          <a:xfrm>
            <a:off x="2674922" y="1064924"/>
            <a:ext cx="3645412" cy="3645412"/>
          </a:xfrm>
          <a:prstGeom prst="rect">
            <a:avLst/>
          </a:prstGeom>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AB942D8D-2AB5-CF4A-B22B-5CA7F3C717A8}"/>
                  </a:ext>
                </a:extLst>
              </p:cNvPr>
              <p:cNvSpPr txBox="1"/>
              <p:nvPr/>
            </p:nvSpPr>
            <p:spPr>
              <a:xfrm>
                <a:off x="3147597" y="4075392"/>
                <a:ext cx="2238113" cy="646331"/>
              </a:xfrm>
              <a:prstGeom prst="rect">
                <a:avLst/>
              </a:prstGeom>
              <a:noFill/>
            </p:spPr>
            <p:txBody>
              <a:bodyPr wrap="none" rtlCol="0">
                <a:spAutoFit/>
              </a:bodyPr>
              <a:lstStyle/>
              <a:p>
                <a:r>
                  <a:rPr lang="en-US" dirty="0"/>
                  <a:t>Parameter values (</a:t>
                </a:r>
                <a14:m>
                  <m:oMath xmlns:m="http://schemas.openxmlformats.org/officeDocument/2006/math">
                    <m:r>
                      <a:rPr lang="en-US" i="1" dirty="0" smtClean="0">
                        <a:latin typeface="Cambria Math" panose="02040503050406030204" pitchFamily="18" charset="0"/>
                      </a:rPr>
                      <m:t>𝑏</m:t>
                    </m:r>
                    <m:r>
                      <a:rPr lang="en-US" i="1" baseline="-25000" dirty="0" smtClean="0">
                        <a:latin typeface="Cambria Math" panose="02040503050406030204" pitchFamily="18" charset="0"/>
                      </a:rPr>
                      <m:t>𝑗</m:t>
                    </m:r>
                  </m:oMath>
                </a14:m>
                <a:r>
                  <a:rPr lang="en-US" dirty="0"/>
                  <a:t>) </a:t>
                </a:r>
              </a:p>
              <a:p>
                <a:r>
                  <a:rPr lang="en-US" dirty="0"/>
                  <a:t>for each pixel </a:t>
                </a:r>
                <a14:m>
                  <m:oMath xmlns:m="http://schemas.openxmlformats.org/officeDocument/2006/math">
                    <m:r>
                      <a:rPr lang="en-US" i="1" dirty="0" smtClean="0">
                        <a:latin typeface="Cambria Math" panose="02040503050406030204" pitchFamily="18" charset="0"/>
                      </a:rPr>
                      <m:t>𝑗</m:t>
                    </m:r>
                  </m:oMath>
                </a14:m>
                <a:endParaRPr lang="en-US" dirty="0"/>
              </a:p>
            </p:txBody>
          </p:sp>
        </mc:Choice>
        <mc:Fallback xmlns="">
          <p:sp>
            <p:nvSpPr>
              <p:cNvPr id="4" name="TextBox 3">
                <a:extLst>
                  <a:ext uri="{FF2B5EF4-FFF2-40B4-BE49-F238E27FC236}">
                    <a16:creationId xmlns:a16="http://schemas.microsoft.com/office/drawing/2014/main" id="{AB942D8D-2AB5-CF4A-B22B-5CA7F3C717A8}"/>
                  </a:ext>
                </a:extLst>
              </p:cNvPr>
              <p:cNvSpPr txBox="1">
                <a:spLocks noRot="1" noChangeAspect="1" noMove="1" noResize="1" noEditPoints="1" noAdjustHandles="1" noChangeArrowheads="1" noChangeShapeType="1" noTextEdit="1"/>
              </p:cNvSpPr>
              <p:nvPr/>
            </p:nvSpPr>
            <p:spPr>
              <a:xfrm>
                <a:off x="3147597" y="4075392"/>
                <a:ext cx="2238113" cy="646331"/>
              </a:xfrm>
              <a:prstGeom prst="rect">
                <a:avLst/>
              </a:prstGeom>
              <a:blipFill>
                <a:blip r:embed="rId6"/>
                <a:stretch>
                  <a:fillRect l="-2180" t="-5660" r="-1635" b="-14151"/>
                </a:stretch>
              </a:blipFill>
            </p:spPr>
            <p:txBody>
              <a:bodyPr/>
              <a:lstStyle/>
              <a:p>
                <a:r>
                  <a:rPr lang="en-US">
                    <a:noFill/>
                  </a:rPr>
                  <a:t> </a:t>
                </a:r>
              </a:p>
            </p:txBody>
          </p:sp>
        </mc:Fallback>
      </mc:AlternateContent>
      <p:pic>
        <p:nvPicPr>
          <p:cNvPr id="3" name="Audio 2">
            <a:hlinkClick r:id="" action="ppaction://media"/>
            <a:extLst>
              <a:ext uri="{FF2B5EF4-FFF2-40B4-BE49-F238E27FC236}">
                <a16:creationId xmlns:a16="http://schemas.microsoft.com/office/drawing/2014/main" id="{5DFA79E4-356D-894E-A29F-CCCBC005AD5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08595549"/>
      </p:ext>
    </p:extLst>
  </p:cSld>
  <p:clrMapOvr>
    <a:masterClrMapping/>
  </p:clrMapOvr>
  <mc:AlternateContent xmlns:mc="http://schemas.openxmlformats.org/markup-compatibility/2006">
    <mc:Choice xmlns:p14="http://schemas.microsoft.com/office/powerpoint/2010/main" Requires="p14">
      <p:transition spd="slow" p14:dur="2000" advTm="8758"/>
    </mc:Choice>
    <mc:Fallback>
      <p:transition spd="slow" advTm="87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58D52515-0A78-1146-8EF3-6A8FBF6BA3EA}"/>
              </a:ext>
            </a:extLst>
          </p:cNvPr>
          <p:cNvPicPr>
            <a:picLocks noChangeAspect="1"/>
          </p:cNvPicPr>
          <p:nvPr/>
        </p:nvPicPr>
        <p:blipFill>
          <a:blip r:embed="rId5"/>
          <a:stretch>
            <a:fillRect/>
          </a:stretch>
        </p:blipFill>
        <p:spPr>
          <a:xfrm>
            <a:off x="2674922" y="1064924"/>
            <a:ext cx="3645412" cy="3645412"/>
          </a:xfrm>
          <a:prstGeom prst="rect">
            <a:avLst/>
          </a:prstGeom>
        </p:spPr>
      </p:pic>
      <p:pic>
        <p:nvPicPr>
          <p:cNvPr id="5" name="Picture 4">
            <a:extLst>
              <a:ext uri="{FF2B5EF4-FFF2-40B4-BE49-F238E27FC236}">
                <a16:creationId xmlns:a16="http://schemas.microsoft.com/office/drawing/2014/main" id="{16B3D945-37F3-D54A-95AB-B4A7CDBCEA96}"/>
              </a:ext>
            </a:extLst>
          </p:cNvPr>
          <p:cNvPicPr>
            <a:picLocks noChangeAspect="1"/>
          </p:cNvPicPr>
          <p:nvPr/>
        </p:nvPicPr>
        <p:blipFill>
          <a:blip r:embed="rId6"/>
          <a:stretch>
            <a:fillRect/>
          </a:stretch>
        </p:blipFill>
        <p:spPr>
          <a:xfrm>
            <a:off x="2706101" y="1358621"/>
            <a:ext cx="3058014" cy="3058014"/>
          </a:xfrm>
          <a:prstGeom prst="rect">
            <a:avLst/>
          </a:prstGeom>
        </p:spPr>
      </p:pic>
      <p:cxnSp>
        <p:nvCxnSpPr>
          <p:cNvPr id="7" name="Straight Arrow Connector 6">
            <a:extLst>
              <a:ext uri="{FF2B5EF4-FFF2-40B4-BE49-F238E27FC236}">
                <a16:creationId xmlns:a16="http://schemas.microsoft.com/office/drawing/2014/main" id="{724073EB-D0AC-F04A-BFDD-5B8AF82DB089}"/>
              </a:ext>
            </a:extLst>
          </p:cNvPr>
          <p:cNvCxnSpPr>
            <a:cxnSpLocks/>
          </p:cNvCxnSpPr>
          <p:nvPr/>
        </p:nvCxnSpPr>
        <p:spPr>
          <a:xfrm>
            <a:off x="2486599" y="2233783"/>
            <a:ext cx="1632756" cy="476180"/>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D0092228-EA8D-C54D-BEA2-8E157D527026}"/>
              </a:ext>
            </a:extLst>
          </p:cNvPr>
          <p:cNvSpPr txBox="1"/>
          <p:nvPr/>
        </p:nvSpPr>
        <p:spPr>
          <a:xfrm>
            <a:off x="553092" y="2047348"/>
            <a:ext cx="1799339" cy="396583"/>
          </a:xfrm>
          <a:prstGeom prst="rect">
            <a:avLst/>
          </a:prstGeom>
          <a:noFill/>
        </p:spPr>
        <p:txBody>
          <a:bodyPr wrap="none" rtlCol="0">
            <a:spAutoFit/>
          </a:bodyPr>
          <a:lstStyle/>
          <a:p>
            <a:r>
              <a:rPr lang="en-US" sz="1977" dirty="0"/>
              <a:t>Positive Section</a:t>
            </a:r>
          </a:p>
        </p:txBody>
      </p:sp>
      <p:sp>
        <p:nvSpPr>
          <p:cNvPr id="11" name="Title 1">
            <a:extLst>
              <a:ext uri="{FF2B5EF4-FFF2-40B4-BE49-F238E27FC236}">
                <a16:creationId xmlns:a16="http://schemas.microsoft.com/office/drawing/2014/main" id="{4688F758-CDF3-3F4F-90D5-6466B8514C18}"/>
              </a:ext>
            </a:extLst>
          </p:cNvPr>
          <p:cNvSpPr>
            <a:spLocks noGrp="1"/>
          </p:cNvSpPr>
          <p:nvPr>
            <p:ph type="title"/>
          </p:nvPr>
        </p:nvSpPr>
        <p:spPr/>
        <p:txBody>
          <a:bodyPr>
            <a:normAutofit/>
          </a:bodyPr>
          <a:lstStyle/>
          <a:p>
            <a:r>
              <a:rPr lang="en-US" sz="3200" dirty="0"/>
              <a:t>A “Filter” to Detect Ones</a:t>
            </a:r>
          </a:p>
        </p:txBody>
      </p:sp>
      <p:pic>
        <p:nvPicPr>
          <p:cNvPr id="2" name="Audio 1">
            <a:hlinkClick r:id="" action="ppaction://media"/>
            <a:extLst>
              <a:ext uri="{FF2B5EF4-FFF2-40B4-BE49-F238E27FC236}">
                <a16:creationId xmlns:a16="http://schemas.microsoft.com/office/drawing/2014/main" id="{98841509-26CE-8946-8A3D-BD658C3AB78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212784110"/>
      </p:ext>
    </p:extLst>
  </p:cSld>
  <p:clrMapOvr>
    <a:masterClrMapping/>
  </p:clrMapOvr>
  <mc:AlternateContent xmlns:mc="http://schemas.openxmlformats.org/markup-compatibility/2006">
    <mc:Choice xmlns:p14="http://schemas.microsoft.com/office/powerpoint/2010/main" Requires="p14">
      <p:transition spd="slow" p14:dur="2000" advTm="9382"/>
    </mc:Choice>
    <mc:Fallback>
      <p:transition spd="slow" advTm="93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569B2340-F27B-414E-AB4E-89A6FFA4DA32}"/>
                  </a:ext>
                </a:extLst>
              </p:cNvPr>
              <p:cNvSpPr txBox="1"/>
              <p:nvPr/>
            </p:nvSpPr>
            <p:spPr>
              <a:xfrm>
                <a:off x="1281211" y="2709964"/>
                <a:ext cx="7518176" cy="64569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sz="3596" i="1">
                          <a:latin typeface="Cambria Math" panose="02040503050406030204" pitchFamily="18" charset="0"/>
                        </a:rPr>
                        <m:t>𝜎</m:t>
                      </m:r>
                      <m:d>
                        <m:dPr>
                          <m:ctrlPr>
                            <a:rPr lang="en-US" sz="3596" i="1">
                              <a:latin typeface="Cambria Math" panose="02040503050406030204" pitchFamily="18" charset="0"/>
                            </a:rPr>
                          </m:ctrlPr>
                        </m:dPr>
                        <m:e>
                          <m:r>
                            <a:rPr lang="en-US" sz="3596" i="1">
                              <a:latin typeface="Cambria Math" panose="02040503050406030204" pitchFamily="18" charset="0"/>
                            </a:rPr>
                            <m:t>                                    </m:t>
                          </m:r>
                        </m:e>
                      </m:d>
                      <m:r>
                        <a:rPr lang="en-US" sz="3596" i="1">
                          <a:latin typeface="Cambria Math" panose="02040503050406030204" pitchFamily="18" charset="0"/>
                        </a:rPr>
                        <m:t>=.991</m:t>
                      </m:r>
                    </m:oMath>
                  </m:oMathPara>
                </a14:m>
                <a:endParaRPr lang="en-US" sz="3596" dirty="0"/>
              </a:p>
            </p:txBody>
          </p:sp>
        </mc:Choice>
        <mc:Fallback xmlns="">
          <p:sp>
            <p:nvSpPr>
              <p:cNvPr id="6" name="TextBox 5">
                <a:extLst>
                  <a:ext uri="{FF2B5EF4-FFF2-40B4-BE49-F238E27FC236}">
                    <a16:creationId xmlns:a16="http://schemas.microsoft.com/office/drawing/2014/main" id="{569B2340-F27B-414E-AB4E-89A6FFA4DA32}"/>
                  </a:ext>
                </a:extLst>
              </p:cNvPr>
              <p:cNvSpPr txBox="1">
                <a:spLocks noRot="1" noChangeAspect="1" noMove="1" noResize="1" noEditPoints="1" noAdjustHandles="1" noChangeArrowheads="1" noChangeShapeType="1" noTextEdit="1"/>
              </p:cNvSpPr>
              <p:nvPr/>
            </p:nvSpPr>
            <p:spPr>
              <a:xfrm>
                <a:off x="1281211" y="2709964"/>
                <a:ext cx="7518176" cy="645690"/>
              </a:xfrm>
              <a:prstGeom prst="rect">
                <a:avLst/>
              </a:prstGeom>
              <a:blipFill>
                <a:blip r:embed="rId5"/>
                <a:stretch>
                  <a:fillRect b="-25000"/>
                </a:stretch>
              </a:blipFill>
            </p:spPr>
            <p:txBody>
              <a:bodyPr/>
              <a:lstStyle/>
              <a:p>
                <a:r>
                  <a:rPr lang="en-US">
                    <a:noFill/>
                  </a:rPr>
                  <a:t> </a:t>
                </a:r>
              </a:p>
            </p:txBody>
          </p:sp>
        </mc:Fallback>
      </mc:AlternateContent>
      <p:pic>
        <p:nvPicPr>
          <p:cNvPr id="10" name="Picture 9">
            <a:extLst>
              <a:ext uri="{FF2B5EF4-FFF2-40B4-BE49-F238E27FC236}">
                <a16:creationId xmlns:a16="http://schemas.microsoft.com/office/drawing/2014/main" id="{58D52515-0A78-1146-8EF3-6A8FBF6BA3EA}"/>
              </a:ext>
            </a:extLst>
          </p:cNvPr>
          <p:cNvPicPr>
            <a:picLocks noChangeAspect="1"/>
          </p:cNvPicPr>
          <p:nvPr/>
        </p:nvPicPr>
        <p:blipFill>
          <a:blip r:embed="rId6"/>
          <a:stretch>
            <a:fillRect/>
          </a:stretch>
        </p:blipFill>
        <p:spPr>
          <a:xfrm>
            <a:off x="2674922" y="1064924"/>
            <a:ext cx="3645412" cy="3645412"/>
          </a:xfrm>
          <a:prstGeom prst="rect">
            <a:avLst/>
          </a:prstGeom>
        </p:spPr>
      </p:pic>
      <p:pic>
        <p:nvPicPr>
          <p:cNvPr id="5" name="Picture 4">
            <a:extLst>
              <a:ext uri="{FF2B5EF4-FFF2-40B4-BE49-F238E27FC236}">
                <a16:creationId xmlns:a16="http://schemas.microsoft.com/office/drawing/2014/main" id="{16B3D945-37F3-D54A-95AB-B4A7CDBCEA96}"/>
              </a:ext>
            </a:extLst>
          </p:cNvPr>
          <p:cNvPicPr>
            <a:picLocks noChangeAspect="1"/>
          </p:cNvPicPr>
          <p:nvPr/>
        </p:nvPicPr>
        <p:blipFill>
          <a:blip r:embed="rId7"/>
          <a:stretch>
            <a:fillRect/>
          </a:stretch>
        </p:blipFill>
        <p:spPr>
          <a:xfrm>
            <a:off x="2706101" y="1358621"/>
            <a:ext cx="3058014" cy="3058014"/>
          </a:xfrm>
          <a:prstGeom prst="rect">
            <a:avLst/>
          </a:prstGeom>
        </p:spPr>
      </p:pic>
      <p:cxnSp>
        <p:nvCxnSpPr>
          <p:cNvPr id="7" name="Straight Arrow Connector 6">
            <a:extLst>
              <a:ext uri="{FF2B5EF4-FFF2-40B4-BE49-F238E27FC236}">
                <a16:creationId xmlns:a16="http://schemas.microsoft.com/office/drawing/2014/main" id="{724073EB-D0AC-F04A-BFDD-5B8AF82DB089}"/>
              </a:ext>
            </a:extLst>
          </p:cNvPr>
          <p:cNvCxnSpPr>
            <a:cxnSpLocks/>
          </p:cNvCxnSpPr>
          <p:nvPr/>
        </p:nvCxnSpPr>
        <p:spPr>
          <a:xfrm>
            <a:off x="2486599" y="2233783"/>
            <a:ext cx="1632756" cy="476180"/>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D0092228-EA8D-C54D-BEA2-8E157D527026}"/>
              </a:ext>
            </a:extLst>
          </p:cNvPr>
          <p:cNvSpPr txBox="1"/>
          <p:nvPr/>
        </p:nvSpPr>
        <p:spPr>
          <a:xfrm>
            <a:off x="553092" y="2047348"/>
            <a:ext cx="1799339" cy="396583"/>
          </a:xfrm>
          <a:prstGeom prst="rect">
            <a:avLst/>
          </a:prstGeom>
          <a:noFill/>
        </p:spPr>
        <p:txBody>
          <a:bodyPr wrap="none" rtlCol="0">
            <a:spAutoFit/>
          </a:bodyPr>
          <a:lstStyle/>
          <a:p>
            <a:r>
              <a:rPr lang="en-US" sz="1977" dirty="0"/>
              <a:t>Positive Section</a:t>
            </a:r>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rmAutofit/>
          </a:bodyPr>
          <a:lstStyle/>
          <a:p>
            <a:r>
              <a:rPr lang="en-US" sz="3200" dirty="0"/>
              <a:t>A “Filter” to Detect Ones</a:t>
            </a:r>
          </a:p>
        </p:txBody>
      </p:sp>
      <p:pic>
        <p:nvPicPr>
          <p:cNvPr id="2" name="Audio 1">
            <a:hlinkClick r:id="" action="ppaction://media"/>
            <a:extLst>
              <a:ext uri="{FF2B5EF4-FFF2-40B4-BE49-F238E27FC236}">
                <a16:creationId xmlns:a16="http://schemas.microsoft.com/office/drawing/2014/main" id="{953E1343-0B47-394A-A70C-BA5B93D75F1C}"/>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329233860"/>
      </p:ext>
    </p:extLst>
  </p:cSld>
  <p:clrMapOvr>
    <a:masterClrMapping/>
  </p:clrMapOvr>
  <mc:AlternateContent xmlns:mc="http://schemas.openxmlformats.org/markup-compatibility/2006">
    <mc:Choice xmlns:p14="http://schemas.microsoft.com/office/powerpoint/2010/main" Requires="p14">
      <p:transition spd="slow" p14:dur="2000" advTm="12504"/>
    </mc:Choice>
    <mc:Fallback>
      <p:transition spd="slow" advTm="12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92F483A-AE0E-2846-AE4D-327A12BF1B47}"/>
              </a:ext>
            </a:extLst>
          </p:cNvPr>
          <p:cNvSpPr/>
          <p:nvPr/>
        </p:nvSpPr>
        <p:spPr>
          <a:xfrm>
            <a:off x="2336232"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a:xfrm>
            <a:off x="0" y="205979"/>
            <a:ext cx="9144000" cy="857250"/>
          </a:xfrm>
        </p:spPr>
        <p:txBody>
          <a:bodyPr>
            <a:noAutofit/>
          </a:bodyPr>
          <a:lstStyle/>
          <a:p>
            <a:r>
              <a:rPr lang="en-US" sz="2800" dirty="0"/>
              <a:t>What if we’d like to find a 1 anywhere in a larger image?</a:t>
            </a:r>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5" cstate="screen">
            <a:alphaModFix amt="30000"/>
            <a:extLst>
              <a:ext uri="{28A0092B-C50C-407E-A947-70E740481C1C}">
                <a14:useLocalDpi xmlns:a14="http://schemas.microsoft.com/office/drawing/2010/main"/>
              </a:ext>
            </a:extLst>
          </a:blip>
          <a:srcRect l="16615" t="15201" r="11269" b="12759"/>
          <a:stretch/>
        </p:blipFill>
        <p:spPr>
          <a:xfrm>
            <a:off x="723014" y="1212111"/>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723014"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pic>
        <p:nvPicPr>
          <p:cNvPr id="2" name="Audio 1">
            <a:hlinkClick r:id="" action="ppaction://media"/>
            <a:extLst>
              <a:ext uri="{FF2B5EF4-FFF2-40B4-BE49-F238E27FC236}">
                <a16:creationId xmlns:a16="http://schemas.microsoft.com/office/drawing/2014/main" id="{B6FAB8D1-5EFC-A845-9C63-95BFCDD875E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536984575"/>
      </p:ext>
    </p:extLst>
  </p:cSld>
  <p:clrMapOvr>
    <a:masterClrMapping/>
  </p:clrMapOvr>
  <mc:AlternateContent xmlns:mc="http://schemas.openxmlformats.org/markup-compatibility/2006">
    <mc:Choice xmlns:p14="http://schemas.microsoft.com/office/powerpoint/2010/main" Requires="p14">
      <p:transition spd="slow" p14:dur="2000" advTm="20194"/>
    </mc:Choice>
    <mc:Fallback>
      <p:transition spd="slow" advTm="20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292F483A-AE0E-2846-AE4D-327A12BF1B47}"/>
              </a:ext>
            </a:extLst>
          </p:cNvPr>
          <p:cNvSpPr/>
          <p:nvPr/>
        </p:nvSpPr>
        <p:spPr>
          <a:xfrm>
            <a:off x="723014" y="1212111"/>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11" name="Title 1">
            <a:extLst>
              <a:ext uri="{FF2B5EF4-FFF2-40B4-BE49-F238E27FC236}">
                <a16:creationId xmlns:a16="http://schemas.microsoft.com/office/drawing/2014/main" id="{9EC6503F-5F2E-8445-9EC6-2D19B11737BE}"/>
              </a:ext>
            </a:extLst>
          </p:cNvPr>
          <p:cNvSpPr>
            <a:spLocks noGrp="1"/>
          </p:cNvSpPr>
          <p:nvPr>
            <p:ph type="title"/>
          </p:nvPr>
        </p:nvSpPr>
        <p:spPr/>
        <p:txBody>
          <a:bodyPr>
            <a:normAutofit/>
          </a:bodyPr>
          <a:lstStyle/>
          <a:p>
            <a:r>
              <a:rPr lang="en-US" sz="3200" dirty="0"/>
              <a:t>Searching for a 1…</a:t>
            </a:r>
          </a:p>
        </p:txBody>
      </p:sp>
      <p:pic>
        <p:nvPicPr>
          <p:cNvPr id="14" name="Picture 13">
            <a:extLst>
              <a:ext uri="{FF2B5EF4-FFF2-40B4-BE49-F238E27FC236}">
                <a16:creationId xmlns:a16="http://schemas.microsoft.com/office/drawing/2014/main" id="{2AF2772B-21FC-3047-A979-C61ED0D2CA0E}"/>
              </a:ext>
            </a:extLst>
          </p:cNvPr>
          <p:cNvPicPr>
            <a:picLocks noChangeAspect="1"/>
          </p:cNvPicPr>
          <p:nvPr/>
        </p:nvPicPr>
        <p:blipFill rotWithShape="1">
          <a:blip r:embed="rId5" cstate="screen">
            <a:alphaModFix amt="30000"/>
            <a:extLst>
              <a:ext uri="{28A0092B-C50C-407E-A947-70E740481C1C}">
                <a14:useLocalDpi xmlns:a14="http://schemas.microsoft.com/office/drawing/2010/main"/>
              </a:ext>
            </a:extLst>
          </a:blip>
          <a:srcRect l="16615" t="15201" r="11269" b="12759"/>
          <a:stretch/>
        </p:blipFill>
        <p:spPr>
          <a:xfrm>
            <a:off x="2336232" y="1212111"/>
            <a:ext cx="1613218" cy="1611493"/>
          </a:xfrm>
          <a:prstGeom prst="rect">
            <a:avLst/>
          </a:prstGeom>
        </p:spPr>
      </p:pic>
      <p:sp>
        <p:nvSpPr>
          <p:cNvPr id="22" name="Rectangle 21">
            <a:extLst>
              <a:ext uri="{FF2B5EF4-FFF2-40B4-BE49-F238E27FC236}">
                <a16:creationId xmlns:a16="http://schemas.microsoft.com/office/drawing/2014/main" id="{EE636D8B-338A-2A45-BFDF-1AED014F60B3}"/>
              </a:ext>
            </a:extLst>
          </p:cNvPr>
          <p:cNvSpPr/>
          <p:nvPr/>
        </p:nvSpPr>
        <p:spPr>
          <a:xfrm>
            <a:off x="723014"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sp>
        <p:nvSpPr>
          <p:cNvPr id="23" name="Rectangle 22">
            <a:extLst>
              <a:ext uri="{FF2B5EF4-FFF2-40B4-BE49-F238E27FC236}">
                <a16:creationId xmlns:a16="http://schemas.microsoft.com/office/drawing/2014/main" id="{46846224-4F98-0644-ABA0-85AA99A97730}"/>
              </a:ext>
            </a:extLst>
          </p:cNvPr>
          <p:cNvSpPr/>
          <p:nvPr/>
        </p:nvSpPr>
        <p:spPr>
          <a:xfrm>
            <a:off x="2336232" y="2823604"/>
            <a:ext cx="1613218" cy="1611494"/>
          </a:xfrm>
          <a:prstGeom prst="rect">
            <a:avLst/>
          </a:prstGeom>
          <a:solidFill>
            <a:schemeClr val="dk1">
              <a:alpha val="30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1350"/>
          </a:p>
        </p:txBody>
      </p:sp>
      <p:pic>
        <p:nvPicPr>
          <p:cNvPr id="2" name="Audio 1">
            <a:hlinkClick r:id="" action="ppaction://media"/>
            <a:extLst>
              <a:ext uri="{FF2B5EF4-FFF2-40B4-BE49-F238E27FC236}">
                <a16:creationId xmlns:a16="http://schemas.microsoft.com/office/drawing/2014/main" id="{3CA354B6-932B-804B-AE7B-BF9D083931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427056746"/>
      </p:ext>
    </p:extLst>
  </p:cSld>
  <p:clrMapOvr>
    <a:masterClrMapping/>
  </p:clrMapOvr>
  <mc:AlternateContent xmlns:mc="http://schemas.openxmlformats.org/markup-compatibility/2006">
    <mc:Choice xmlns:p14="http://schemas.microsoft.com/office/powerpoint/2010/main" Requires="p14">
      <p:transition spd="slow" p14:dur="2000" advTm="2675"/>
    </mc:Choice>
    <mc:Fallback>
      <p:transition spd="slow" advTm="26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11081</TotalTime>
  <Words>2998</Words>
  <Application>Microsoft Macintosh PowerPoint</Application>
  <PresentationFormat>On-screen Show (16:9)</PresentationFormat>
  <Paragraphs>276</Paragraphs>
  <Slides>36</Slides>
  <Notes>36</Notes>
  <HiddenSlides>0</HiddenSlides>
  <MMClips>37</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36</vt:i4>
      </vt:variant>
    </vt:vector>
  </HeadingPairs>
  <TitlesOfParts>
    <vt:vector size="43" baseType="lpstr">
      <vt:lpstr>Arial</vt:lpstr>
      <vt:lpstr>Calibri</vt:lpstr>
      <vt:lpstr>Calibri Light</vt:lpstr>
      <vt:lpstr>Cambria Math</vt:lpstr>
      <vt:lpstr>Helvetica</vt:lpstr>
      <vt:lpstr>1_Office Theme</vt:lpstr>
      <vt:lpstr>2_Office Theme</vt:lpstr>
      <vt:lpstr>Motivating the Convolutional Neural Network</vt:lpstr>
      <vt:lpstr>PowerPoint Presentation</vt:lpstr>
      <vt:lpstr>PowerPoint Presentation</vt:lpstr>
      <vt:lpstr>Motivating the CNN: Back to MNIST</vt:lpstr>
      <vt:lpstr>A “Filter” to Detect Ones</vt:lpstr>
      <vt:lpstr>A “Filter” to Detect Ones</vt:lpstr>
      <vt:lpstr>A “Filter” to Detect Ones</vt:lpstr>
      <vt:lpstr>What if we’d like to find a 1 anywhere in a larger image?</vt:lpstr>
      <vt:lpstr>Searching for a 1…</vt:lpstr>
      <vt:lpstr>Searching for a 1…</vt:lpstr>
      <vt:lpstr>Searching for a 1…</vt:lpstr>
      <vt:lpstr>A “Filter” to Detect Ones</vt:lpstr>
      <vt:lpstr>Our previous approach looks for a 1 at a specific location.</vt:lpstr>
      <vt:lpstr>Our previous approach looks for a 1 at a specific location.</vt:lpstr>
      <vt:lpstr>If we move the position of the 1, it no longer works.</vt:lpstr>
      <vt:lpstr>Instead of using logistic regression or an MLP, let’s look for a new kind of model, one with more flexible filters</vt:lpstr>
      <vt:lpstr>Instead of a filter that’s the size of the whole image,  we’d like a smaller filter that we can move around</vt:lpstr>
      <vt:lpstr>As we move this filter, we calculate the inner product between the filter itself and the portion of the image that’s underneath it.</vt:lpstr>
      <vt:lpstr>When the filter is placed over a region that looks like the filter, the inner product (i.e. filter output) will be large.</vt:lpstr>
      <vt:lpstr>When it’s placed over a region that does not look like the filter, the inner product (i.e. filter output) will be small</vt:lpstr>
      <vt:lpstr>Examining filter output σ(x_i^R⊙b), where x_i^R is the portion of image i where the filter is placed.</vt:lpstr>
      <vt:lpstr>Examining filter output σ(x_i^R⊙b), where x_i^R is the portion of image i where the filter is placed.</vt:lpstr>
      <vt:lpstr>Examining filter output σ(x_i^R⊙b), where x_i^R is the portion of image i where the filter is placed.</vt:lpstr>
      <vt:lpstr>Examining filter output σ(x_i^R⊙b), where x_i^R is the portion of image i where the filter is placed.</vt:lpstr>
      <vt:lpstr>Examining filter output σ(x_i^R⊙b), where x_i^R is the portion of image i where the filter is placed.</vt:lpstr>
      <vt:lpstr>What if we want to know if a 1 is present  anywhere in the image?</vt:lpstr>
      <vt:lpstr>What if we want to know if a 1 is present  anywhere in the image?</vt:lpstr>
      <vt:lpstr>This idea is called “max pooling”, and is widely used in CNNs to determine whether features are present in a given region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Matthew Engelhard, M.D., Ph.D.</dc:creator>
  <cp:lastModifiedBy>Matthew Engelhard, M.D., Ph.D.</cp:lastModifiedBy>
  <cp:revision>330</cp:revision>
  <cp:lastPrinted>2018-06-22T18:27:38Z</cp:lastPrinted>
  <dcterms:created xsi:type="dcterms:W3CDTF">2018-06-03T14:52:22Z</dcterms:created>
  <dcterms:modified xsi:type="dcterms:W3CDTF">2021-06-04T02:22:04Z</dcterms:modified>
</cp:coreProperties>
</file>